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505" r:id="rId2"/>
    <p:sldId id="504" r:id="rId3"/>
    <p:sldId id="503" r:id="rId4"/>
    <p:sldId id="498" r:id="rId5"/>
  </p:sldIdLst>
  <p:sldSz cx="9144000" cy="5143500" type="screen16x9"/>
  <p:notesSz cx="6858000" cy="9144000"/>
  <p:embeddedFontLst>
    <p:embeddedFont>
      <p:font typeface="Trebuchet MS" pitchFamily="34" charset="0"/>
      <p:regular r:id="rId7"/>
      <p:bold r:id="rId8"/>
      <p:italic r:id="rId9"/>
      <p:boldItalic r:id="rId10"/>
    </p:embeddedFont>
    <p:embeddedFont>
      <p:font typeface="Wingdings 3" pitchFamily="18" charset="2"/>
      <p:regular r:id="rId11"/>
    </p:embeddedFont>
    <p:embeddedFont>
      <p:font typeface="Visual Geez Unicode" charset="0"/>
      <p:regular r:id="rId12"/>
    </p:embeddedFont>
    <p:embeddedFont>
      <p:font typeface="MS PGothic" pitchFamily="34" charset="-128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16C10"/>
    <a:srgbClr val="DAF5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5803E88-38A1-4BF0-AB4A-87F3497F5F98}">
  <a:tblStyle styleId="{A5803E88-38A1-4BF0-AB4A-87F3497F5F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23" autoAdjust="0"/>
    <p:restoredTop sz="93792" autoAdjust="0"/>
  </p:normalViewPr>
  <p:slideViewPr>
    <p:cSldViewPr snapToGrid="0">
      <p:cViewPr varScale="1">
        <p:scale>
          <a:sx n="155" d="100"/>
          <a:sy n="155" d="100"/>
        </p:scale>
        <p:origin x="-40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09434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016311b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016311b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873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cap="none" dirty="0">
              <a:solidFill>
                <a:srgbClr val="FF0000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cap="none" dirty="0">
              <a:solidFill>
                <a:srgbClr val="FF0000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012694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2744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9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402213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69225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57844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782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8258923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445015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782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267">
                <a:solidFill>
                  <a:schemeClr val="accent1"/>
                </a:solidFill>
              </a:defRPr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60074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3979860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6416753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140922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76B857-8D8A-402A-9E89-F1A4E6221D0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9"/>
            <a:ext cx="9144000" cy="3359944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6" name="Line 1086">
            <a:extLst>
              <a:ext uri="{FF2B5EF4-FFF2-40B4-BE49-F238E27FC236}">
                <a16:creationId xmlns="" xmlns:a16="http://schemas.microsoft.com/office/drawing/2014/main" id="{00F67050-3F12-4CAE-9FE5-0F1FD5E4A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90" y="463162"/>
            <a:ext cx="1587" cy="119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1087">
            <a:extLst>
              <a:ext uri="{FF2B5EF4-FFF2-40B4-BE49-F238E27FC236}">
                <a16:creationId xmlns="" xmlns:a16="http://schemas.microsoft.com/office/drawing/2014/main" id="{943E21C9-493E-4C1A-86E8-E0604D003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90" y="463162"/>
            <a:ext cx="1587" cy="119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Rectangle 1088">
            <a:extLst>
              <a:ext uri="{FF2B5EF4-FFF2-40B4-BE49-F238E27FC236}">
                <a16:creationId xmlns="" xmlns:a16="http://schemas.microsoft.com/office/drawing/2014/main" id="{2C371DC6-1A1F-40AB-BEBA-CE9C79930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90" y="463162"/>
            <a:ext cx="1587" cy="119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9" name="Rectangle 1089">
            <a:extLst>
              <a:ext uri="{FF2B5EF4-FFF2-40B4-BE49-F238E27FC236}">
                <a16:creationId xmlns="" xmlns:a16="http://schemas.microsoft.com/office/drawing/2014/main" id="{5748A8A9-5AC6-483C-987F-E2A398B4B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90" y="463162"/>
            <a:ext cx="1587" cy="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10" name="Freeform 1098">
            <a:extLst>
              <a:ext uri="{FF2B5EF4-FFF2-40B4-BE49-F238E27FC236}">
                <a16:creationId xmlns="" xmlns:a16="http://schemas.microsoft.com/office/drawing/2014/main" id="{E0DA017B-55E1-4D5F-9B8B-BAE409465663}"/>
              </a:ext>
            </a:extLst>
          </p:cNvPr>
          <p:cNvSpPr>
            <a:spLocks/>
          </p:cNvSpPr>
          <p:nvPr/>
        </p:nvSpPr>
        <p:spPr bwMode="auto">
          <a:xfrm>
            <a:off x="487369" y="463162"/>
            <a:ext cx="3175" cy="1190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Freeform 1115">
            <a:extLst>
              <a:ext uri="{FF2B5EF4-FFF2-40B4-BE49-F238E27FC236}">
                <a16:creationId xmlns="" xmlns:a16="http://schemas.microsoft.com/office/drawing/2014/main" id="{A49D60A6-8615-4A8C-93E1-D5C44B42C176}"/>
              </a:ext>
            </a:extLst>
          </p:cNvPr>
          <p:cNvSpPr>
            <a:spLocks/>
          </p:cNvSpPr>
          <p:nvPr/>
        </p:nvSpPr>
        <p:spPr bwMode="auto">
          <a:xfrm>
            <a:off x="458794" y="354807"/>
            <a:ext cx="3175" cy="2381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Freeform 1120">
            <a:extLst>
              <a:ext uri="{FF2B5EF4-FFF2-40B4-BE49-F238E27FC236}">
                <a16:creationId xmlns="" xmlns:a16="http://schemas.microsoft.com/office/drawing/2014/main" id="{47A24EA6-0013-4162-9E07-5FAEF6D96537}"/>
              </a:ext>
            </a:extLst>
          </p:cNvPr>
          <p:cNvSpPr>
            <a:spLocks/>
          </p:cNvSpPr>
          <p:nvPr/>
        </p:nvSpPr>
        <p:spPr bwMode="auto">
          <a:xfrm>
            <a:off x="458794" y="347666"/>
            <a:ext cx="3175" cy="2381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Freeform 1134">
            <a:extLst>
              <a:ext uri="{FF2B5EF4-FFF2-40B4-BE49-F238E27FC236}">
                <a16:creationId xmlns="" xmlns:a16="http://schemas.microsoft.com/office/drawing/2014/main" id="{1E2E0D0F-0573-4718-8753-1D0CBD318DF4}"/>
              </a:ext>
            </a:extLst>
          </p:cNvPr>
          <p:cNvSpPr>
            <a:spLocks/>
          </p:cNvSpPr>
          <p:nvPr/>
        </p:nvSpPr>
        <p:spPr bwMode="auto">
          <a:xfrm>
            <a:off x="703269" y="385762"/>
            <a:ext cx="3175" cy="4763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Freeform 1141">
            <a:extLst>
              <a:ext uri="{FF2B5EF4-FFF2-40B4-BE49-F238E27FC236}">
                <a16:creationId xmlns="" xmlns:a16="http://schemas.microsoft.com/office/drawing/2014/main" id="{1495E724-A1AE-4FEF-8322-953FD3976B60}"/>
              </a:ext>
            </a:extLst>
          </p:cNvPr>
          <p:cNvSpPr>
            <a:spLocks/>
          </p:cNvSpPr>
          <p:nvPr/>
        </p:nvSpPr>
        <p:spPr bwMode="auto">
          <a:xfrm>
            <a:off x="706439" y="359569"/>
            <a:ext cx="1587" cy="4763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Freeform 1148">
            <a:extLst>
              <a:ext uri="{FF2B5EF4-FFF2-40B4-BE49-F238E27FC236}">
                <a16:creationId xmlns="" xmlns:a16="http://schemas.microsoft.com/office/drawing/2014/main" id="{AF059DB5-5CED-4508-80D9-3D896E986403}"/>
              </a:ext>
            </a:extLst>
          </p:cNvPr>
          <p:cNvSpPr>
            <a:spLocks/>
          </p:cNvSpPr>
          <p:nvPr/>
        </p:nvSpPr>
        <p:spPr bwMode="auto">
          <a:xfrm>
            <a:off x="693744" y="345282"/>
            <a:ext cx="3175" cy="2381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Freeform 1150">
            <a:extLst>
              <a:ext uri="{FF2B5EF4-FFF2-40B4-BE49-F238E27FC236}">
                <a16:creationId xmlns="" xmlns:a16="http://schemas.microsoft.com/office/drawing/2014/main" id="{6B8673EE-BC75-41D2-93FC-381E72601BD9}"/>
              </a:ext>
            </a:extLst>
          </p:cNvPr>
          <p:cNvSpPr>
            <a:spLocks/>
          </p:cNvSpPr>
          <p:nvPr/>
        </p:nvSpPr>
        <p:spPr bwMode="auto">
          <a:xfrm>
            <a:off x="684215" y="335758"/>
            <a:ext cx="1587" cy="2381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Freeform 1152">
            <a:extLst>
              <a:ext uri="{FF2B5EF4-FFF2-40B4-BE49-F238E27FC236}">
                <a16:creationId xmlns="" xmlns:a16="http://schemas.microsoft.com/office/drawing/2014/main" id="{D83E7559-FF00-4F97-A301-F3CDCB13CAA2}"/>
              </a:ext>
            </a:extLst>
          </p:cNvPr>
          <p:cNvSpPr>
            <a:spLocks/>
          </p:cNvSpPr>
          <p:nvPr/>
        </p:nvSpPr>
        <p:spPr bwMode="auto">
          <a:xfrm>
            <a:off x="684219" y="335758"/>
            <a:ext cx="3175" cy="2381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Freeform 1154">
            <a:extLst>
              <a:ext uri="{FF2B5EF4-FFF2-40B4-BE49-F238E27FC236}">
                <a16:creationId xmlns="" xmlns:a16="http://schemas.microsoft.com/office/drawing/2014/main" id="{0900D1BD-D7FF-474F-AEA6-6F6D0D8B2DB1}"/>
              </a:ext>
            </a:extLst>
          </p:cNvPr>
          <p:cNvSpPr>
            <a:spLocks/>
          </p:cNvSpPr>
          <p:nvPr/>
        </p:nvSpPr>
        <p:spPr bwMode="auto">
          <a:xfrm>
            <a:off x="665165" y="326231"/>
            <a:ext cx="3175" cy="1191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Freeform 1156">
            <a:extLst>
              <a:ext uri="{FF2B5EF4-FFF2-40B4-BE49-F238E27FC236}">
                <a16:creationId xmlns="" xmlns:a16="http://schemas.microsoft.com/office/drawing/2014/main" id="{1B8A146E-09FE-4C4F-AF56-2267E7FF57BC}"/>
              </a:ext>
            </a:extLst>
          </p:cNvPr>
          <p:cNvSpPr>
            <a:spLocks/>
          </p:cNvSpPr>
          <p:nvPr/>
        </p:nvSpPr>
        <p:spPr bwMode="auto">
          <a:xfrm>
            <a:off x="665165" y="323851"/>
            <a:ext cx="3175" cy="2381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Freeform 1163">
            <a:extLst>
              <a:ext uri="{FF2B5EF4-FFF2-40B4-BE49-F238E27FC236}">
                <a16:creationId xmlns="" xmlns:a16="http://schemas.microsoft.com/office/drawing/2014/main" id="{54B32413-D114-4B45-B503-90E2BCCC4C45}"/>
              </a:ext>
            </a:extLst>
          </p:cNvPr>
          <p:cNvSpPr>
            <a:spLocks/>
          </p:cNvSpPr>
          <p:nvPr/>
        </p:nvSpPr>
        <p:spPr bwMode="auto">
          <a:xfrm>
            <a:off x="611188" y="311953"/>
            <a:ext cx="6350" cy="2381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Freeform 1172">
            <a:extLst>
              <a:ext uri="{FF2B5EF4-FFF2-40B4-BE49-F238E27FC236}">
                <a16:creationId xmlns="" xmlns:a16="http://schemas.microsoft.com/office/drawing/2014/main" id="{2DE3BEED-1F09-4E35-8D02-D067E53E2231}"/>
              </a:ext>
            </a:extLst>
          </p:cNvPr>
          <p:cNvSpPr>
            <a:spLocks/>
          </p:cNvSpPr>
          <p:nvPr/>
        </p:nvSpPr>
        <p:spPr bwMode="auto">
          <a:xfrm>
            <a:off x="582619" y="357190"/>
            <a:ext cx="3175" cy="2381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Freeform 1177">
            <a:extLst>
              <a:ext uri="{FF2B5EF4-FFF2-40B4-BE49-F238E27FC236}">
                <a16:creationId xmlns="" xmlns:a16="http://schemas.microsoft.com/office/drawing/2014/main" id="{6B0C81EF-1D83-406C-8C62-64F4C65D4DB0}"/>
              </a:ext>
            </a:extLst>
          </p:cNvPr>
          <p:cNvSpPr>
            <a:spLocks/>
          </p:cNvSpPr>
          <p:nvPr/>
        </p:nvSpPr>
        <p:spPr bwMode="auto">
          <a:xfrm>
            <a:off x="557219" y="401250"/>
            <a:ext cx="3175" cy="2381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Freeform 1180">
            <a:extLst>
              <a:ext uri="{FF2B5EF4-FFF2-40B4-BE49-F238E27FC236}">
                <a16:creationId xmlns="" xmlns:a16="http://schemas.microsoft.com/office/drawing/2014/main" id="{B55DB1F7-96A0-4C55-8D8B-FA2E9F89223B}"/>
              </a:ext>
            </a:extLst>
          </p:cNvPr>
          <p:cNvSpPr>
            <a:spLocks/>
          </p:cNvSpPr>
          <p:nvPr/>
        </p:nvSpPr>
        <p:spPr bwMode="auto">
          <a:xfrm>
            <a:off x="560394" y="397678"/>
            <a:ext cx="3175" cy="3572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187">
            <a:extLst>
              <a:ext uri="{FF2B5EF4-FFF2-40B4-BE49-F238E27FC236}">
                <a16:creationId xmlns="" xmlns:a16="http://schemas.microsoft.com/office/drawing/2014/main" id="{C7D2A906-4F15-4134-AC46-6AF058A3D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5" y="390525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188">
            <a:extLst>
              <a:ext uri="{FF2B5EF4-FFF2-40B4-BE49-F238E27FC236}">
                <a16:creationId xmlns="" xmlns:a16="http://schemas.microsoft.com/office/drawing/2014/main" id="{4FD61284-6EA8-40FF-AE4F-C763D1AA9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5" y="390525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Freeform 1208">
            <a:extLst>
              <a:ext uri="{FF2B5EF4-FFF2-40B4-BE49-F238E27FC236}">
                <a16:creationId xmlns="" xmlns:a16="http://schemas.microsoft.com/office/drawing/2014/main" id="{5AFFA494-FD70-4539-8B2D-2D80934A4F27}"/>
              </a:ext>
            </a:extLst>
          </p:cNvPr>
          <p:cNvSpPr>
            <a:spLocks/>
          </p:cNvSpPr>
          <p:nvPr/>
        </p:nvSpPr>
        <p:spPr bwMode="auto">
          <a:xfrm>
            <a:off x="595313" y="417919"/>
            <a:ext cx="1587" cy="1190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Freeform 1210">
            <a:extLst>
              <a:ext uri="{FF2B5EF4-FFF2-40B4-BE49-F238E27FC236}">
                <a16:creationId xmlns="" xmlns:a16="http://schemas.microsoft.com/office/drawing/2014/main" id="{8427411C-E1D1-4824-88A0-FAEAC8061AEC}"/>
              </a:ext>
            </a:extLst>
          </p:cNvPr>
          <p:cNvSpPr>
            <a:spLocks/>
          </p:cNvSpPr>
          <p:nvPr/>
        </p:nvSpPr>
        <p:spPr bwMode="auto">
          <a:xfrm>
            <a:off x="595319" y="417919"/>
            <a:ext cx="3175" cy="2381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Freeform 1214">
            <a:extLst>
              <a:ext uri="{FF2B5EF4-FFF2-40B4-BE49-F238E27FC236}">
                <a16:creationId xmlns="" xmlns:a16="http://schemas.microsoft.com/office/drawing/2014/main" id="{0AAAC998-9132-41B5-9887-7BC62061DCB3}"/>
              </a:ext>
            </a:extLst>
          </p:cNvPr>
          <p:cNvSpPr>
            <a:spLocks/>
          </p:cNvSpPr>
          <p:nvPr/>
        </p:nvSpPr>
        <p:spPr bwMode="auto">
          <a:xfrm>
            <a:off x="595319" y="417919"/>
            <a:ext cx="3175" cy="2381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1215">
            <a:extLst>
              <a:ext uri="{FF2B5EF4-FFF2-40B4-BE49-F238E27FC236}">
                <a16:creationId xmlns="" xmlns:a16="http://schemas.microsoft.com/office/drawing/2014/main" id="{69813135-C6E6-4C9F-BC0F-95BFD8BC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470306"/>
            <a:ext cx="1587" cy="119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30" name="Freeform 1217">
            <a:extLst>
              <a:ext uri="{FF2B5EF4-FFF2-40B4-BE49-F238E27FC236}">
                <a16:creationId xmlns="" xmlns:a16="http://schemas.microsoft.com/office/drawing/2014/main" id="{ADD5AAA8-47A7-4D5B-A38E-5C6C64969452}"/>
              </a:ext>
            </a:extLst>
          </p:cNvPr>
          <p:cNvSpPr>
            <a:spLocks/>
          </p:cNvSpPr>
          <p:nvPr/>
        </p:nvSpPr>
        <p:spPr bwMode="auto">
          <a:xfrm>
            <a:off x="595313" y="470306"/>
            <a:ext cx="1587" cy="1190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Freeform 1219">
            <a:extLst>
              <a:ext uri="{FF2B5EF4-FFF2-40B4-BE49-F238E27FC236}">
                <a16:creationId xmlns="" xmlns:a16="http://schemas.microsoft.com/office/drawing/2014/main" id="{E73C2CD8-7A00-4E1F-A68E-433CCA690B04}"/>
              </a:ext>
            </a:extLst>
          </p:cNvPr>
          <p:cNvSpPr>
            <a:spLocks/>
          </p:cNvSpPr>
          <p:nvPr/>
        </p:nvSpPr>
        <p:spPr bwMode="auto">
          <a:xfrm>
            <a:off x="731840" y="406012"/>
            <a:ext cx="1587" cy="1190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Freeform 1221">
            <a:extLst>
              <a:ext uri="{FF2B5EF4-FFF2-40B4-BE49-F238E27FC236}">
                <a16:creationId xmlns="" xmlns:a16="http://schemas.microsoft.com/office/drawing/2014/main" id="{C352FEFC-D131-4796-B952-EB70D9C065C9}"/>
              </a:ext>
            </a:extLst>
          </p:cNvPr>
          <p:cNvSpPr>
            <a:spLocks/>
          </p:cNvSpPr>
          <p:nvPr/>
        </p:nvSpPr>
        <p:spPr bwMode="auto">
          <a:xfrm>
            <a:off x="731844" y="406012"/>
            <a:ext cx="3175" cy="2381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Freeform 1234">
            <a:extLst>
              <a:ext uri="{FF2B5EF4-FFF2-40B4-BE49-F238E27FC236}">
                <a16:creationId xmlns="" xmlns:a16="http://schemas.microsoft.com/office/drawing/2014/main" id="{125C0FCB-58F0-452C-8CE1-6264C20E2D49}"/>
              </a:ext>
            </a:extLst>
          </p:cNvPr>
          <p:cNvSpPr>
            <a:spLocks/>
          </p:cNvSpPr>
          <p:nvPr/>
        </p:nvSpPr>
        <p:spPr bwMode="auto">
          <a:xfrm>
            <a:off x="722319" y="413156"/>
            <a:ext cx="3175" cy="1190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1237">
            <a:extLst>
              <a:ext uri="{FF2B5EF4-FFF2-40B4-BE49-F238E27FC236}">
                <a16:creationId xmlns="" xmlns:a16="http://schemas.microsoft.com/office/drawing/2014/main" id="{A91A6016-4D02-4DDC-8046-F48CBC47F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408394"/>
            <a:ext cx="1587" cy="119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1238">
            <a:extLst>
              <a:ext uri="{FF2B5EF4-FFF2-40B4-BE49-F238E27FC236}">
                <a16:creationId xmlns="" xmlns:a16="http://schemas.microsoft.com/office/drawing/2014/main" id="{D0B21B03-930B-4719-A235-4384A07D1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408394"/>
            <a:ext cx="1587" cy="119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Freeform 1240">
            <a:extLst>
              <a:ext uri="{FF2B5EF4-FFF2-40B4-BE49-F238E27FC236}">
                <a16:creationId xmlns="" xmlns:a16="http://schemas.microsoft.com/office/drawing/2014/main" id="{142060E1-1614-4C64-A582-C2FB95EFBC91}"/>
              </a:ext>
            </a:extLst>
          </p:cNvPr>
          <p:cNvSpPr>
            <a:spLocks/>
          </p:cNvSpPr>
          <p:nvPr/>
        </p:nvSpPr>
        <p:spPr bwMode="auto">
          <a:xfrm>
            <a:off x="728663" y="406012"/>
            <a:ext cx="1587" cy="2381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Freeform 1243">
            <a:extLst>
              <a:ext uri="{FF2B5EF4-FFF2-40B4-BE49-F238E27FC236}">
                <a16:creationId xmlns="" xmlns:a16="http://schemas.microsoft.com/office/drawing/2014/main" id="{509E7F23-25A2-4923-8828-605ACE2F8F9D}"/>
              </a:ext>
            </a:extLst>
          </p:cNvPr>
          <p:cNvSpPr>
            <a:spLocks/>
          </p:cNvSpPr>
          <p:nvPr/>
        </p:nvSpPr>
        <p:spPr bwMode="auto">
          <a:xfrm>
            <a:off x="728669" y="403631"/>
            <a:ext cx="3175" cy="2381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Freeform 1246">
            <a:extLst>
              <a:ext uri="{FF2B5EF4-FFF2-40B4-BE49-F238E27FC236}">
                <a16:creationId xmlns="" xmlns:a16="http://schemas.microsoft.com/office/drawing/2014/main" id="{2302023A-FFCD-4514-9F31-0619DDC85784}"/>
              </a:ext>
            </a:extLst>
          </p:cNvPr>
          <p:cNvSpPr>
            <a:spLocks/>
          </p:cNvSpPr>
          <p:nvPr/>
        </p:nvSpPr>
        <p:spPr bwMode="auto">
          <a:xfrm>
            <a:off x="725494" y="410775"/>
            <a:ext cx="3175" cy="2381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Freeform 1250">
            <a:extLst>
              <a:ext uri="{FF2B5EF4-FFF2-40B4-BE49-F238E27FC236}">
                <a16:creationId xmlns="" xmlns:a16="http://schemas.microsoft.com/office/drawing/2014/main" id="{1FCA7B4C-D91F-4391-816D-032B53E53640}"/>
              </a:ext>
            </a:extLst>
          </p:cNvPr>
          <p:cNvSpPr>
            <a:spLocks/>
          </p:cNvSpPr>
          <p:nvPr/>
        </p:nvSpPr>
        <p:spPr bwMode="auto">
          <a:xfrm>
            <a:off x="731844" y="397669"/>
            <a:ext cx="3175" cy="1191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Freeform 1252">
            <a:extLst>
              <a:ext uri="{FF2B5EF4-FFF2-40B4-BE49-F238E27FC236}">
                <a16:creationId xmlns="" xmlns:a16="http://schemas.microsoft.com/office/drawing/2014/main" id="{281F3CB8-D0AC-4486-9D6A-1599A26E4EE4}"/>
              </a:ext>
            </a:extLst>
          </p:cNvPr>
          <p:cNvSpPr>
            <a:spLocks/>
          </p:cNvSpPr>
          <p:nvPr/>
        </p:nvSpPr>
        <p:spPr bwMode="auto">
          <a:xfrm>
            <a:off x="731844" y="395287"/>
            <a:ext cx="3175" cy="5954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Freeform 1255">
            <a:extLst>
              <a:ext uri="{FF2B5EF4-FFF2-40B4-BE49-F238E27FC236}">
                <a16:creationId xmlns="" xmlns:a16="http://schemas.microsoft.com/office/drawing/2014/main" id="{03D6E985-3C08-4540-8681-04FA2F39C78A}"/>
              </a:ext>
            </a:extLst>
          </p:cNvPr>
          <p:cNvSpPr>
            <a:spLocks/>
          </p:cNvSpPr>
          <p:nvPr/>
        </p:nvSpPr>
        <p:spPr bwMode="auto">
          <a:xfrm>
            <a:off x="712794" y="413156"/>
            <a:ext cx="3175" cy="1190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2" name="Rectangle 1256">
            <a:extLst>
              <a:ext uri="{FF2B5EF4-FFF2-40B4-BE49-F238E27FC236}">
                <a16:creationId xmlns="" xmlns:a16="http://schemas.microsoft.com/office/drawing/2014/main" id="{3D99448F-7F32-4741-A7AE-E90A2DA3B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5" y="413156"/>
            <a:ext cx="1587" cy="11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43" name="Freeform 1258">
            <a:extLst>
              <a:ext uri="{FF2B5EF4-FFF2-40B4-BE49-F238E27FC236}">
                <a16:creationId xmlns="" xmlns:a16="http://schemas.microsoft.com/office/drawing/2014/main" id="{6BC73B0D-FC3B-4993-A8F1-9998E3AFFF7C}"/>
              </a:ext>
            </a:extLst>
          </p:cNvPr>
          <p:cNvSpPr>
            <a:spLocks/>
          </p:cNvSpPr>
          <p:nvPr/>
        </p:nvSpPr>
        <p:spPr bwMode="auto">
          <a:xfrm>
            <a:off x="722315" y="413156"/>
            <a:ext cx="1587" cy="1190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4" name="Freeform 1266">
            <a:extLst>
              <a:ext uri="{FF2B5EF4-FFF2-40B4-BE49-F238E27FC236}">
                <a16:creationId xmlns="" xmlns:a16="http://schemas.microsoft.com/office/drawing/2014/main" id="{0726FD1F-A7EF-4E85-A003-4BE386E6116D}"/>
              </a:ext>
            </a:extLst>
          </p:cNvPr>
          <p:cNvSpPr>
            <a:spLocks/>
          </p:cNvSpPr>
          <p:nvPr/>
        </p:nvSpPr>
        <p:spPr bwMode="auto">
          <a:xfrm>
            <a:off x="728663" y="401250"/>
            <a:ext cx="1587" cy="1190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5" name="Freeform 1269">
            <a:extLst>
              <a:ext uri="{FF2B5EF4-FFF2-40B4-BE49-F238E27FC236}">
                <a16:creationId xmlns="" xmlns:a16="http://schemas.microsoft.com/office/drawing/2014/main" id="{DE9E5F17-5D03-4089-8CA3-7479F5C9C084}"/>
              </a:ext>
            </a:extLst>
          </p:cNvPr>
          <p:cNvSpPr>
            <a:spLocks/>
          </p:cNvSpPr>
          <p:nvPr/>
        </p:nvSpPr>
        <p:spPr bwMode="auto">
          <a:xfrm>
            <a:off x="728669" y="397678"/>
            <a:ext cx="3175" cy="3572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6" name="Line 1270">
            <a:extLst>
              <a:ext uri="{FF2B5EF4-FFF2-40B4-BE49-F238E27FC236}">
                <a16:creationId xmlns="" xmlns:a16="http://schemas.microsoft.com/office/drawing/2014/main" id="{CA5D142B-5F4B-4436-9CD3-DD97111C6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397669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7" name="Line 1271">
            <a:extLst>
              <a:ext uri="{FF2B5EF4-FFF2-40B4-BE49-F238E27FC236}">
                <a16:creationId xmlns="" xmlns:a16="http://schemas.microsoft.com/office/drawing/2014/main" id="{AC9B7AC9-EFFE-4FDB-94C3-CBE08CD1F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397669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8" name="Rectangle 1272">
            <a:extLst>
              <a:ext uri="{FF2B5EF4-FFF2-40B4-BE49-F238E27FC236}">
                <a16:creationId xmlns="" xmlns:a16="http://schemas.microsoft.com/office/drawing/2014/main" id="{6EC3F3C3-2E0A-40D7-91FA-DC3037CE3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397669"/>
            <a:ext cx="1587" cy="11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49" name="Rectangle 1273">
            <a:extLst>
              <a:ext uri="{FF2B5EF4-FFF2-40B4-BE49-F238E27FC236}">
                <a16:creationId xmlns="" xmlns:a16="http://schemas.microsoft.com/office/drawing/2014/main" id="{99FD82D0-BD90-4A25-BB52-68332BE09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397669"/>
            <a:ext cx="1587" cy="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50" name="Line 1274">
            <a:extLst>
              <a:ext uri="{FF2B5EF4-FFF2-40B4-BE49-F238E27FC236}">
                <a16:creationId xmlns="" xmlns:a16="http://schemas.microsoft.com/office/drawing/2014/main" id="{278134DA-C316-4DB8-8B99-2567D3F4A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395288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1" name="Line 1275">
            <a:extLst>
              <a:ext uri="{FF2B5EF4-FFF2-40B4-BE49-F238E27FC236}">
                <a16:creationId xmlns="" xmlns:a16="http://schemas.microsoft.com/office/drawing/2014/main" id="{4EF7BDEF-05E6-421D-BD48-0282BD80E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395288"/>
            <a:ext cx="1587" cy="119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2" name="Freeform 1277">
            <a:extLst>
              <a:ext uri="{FF2B5EF4-FFF2-40B4-BE49-F238E27FC236}">
                <a16:creationId xmlns="" xmlns:a16="http://schemas.microsoft.com/office/drawing/2014/main" id="{B1E00F3E-9E59-4D96-95A7-6D1698BC7559}"/>
              </a:ext>
            </a:extLst>
          </p:cNvPr>
          <p:cNvSpPr>
            <a:spLocks/>
          </p:cNvSpPr>
          <p:nvPr/>
        </p:nvSpPr>
        <p:spPr bwMode="auto">
          <a:xfrm>
            <a:off x="728663" y="392915"/>
            <a:ext cx="1587" cy="2381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3" name="Freeform 1287">
            <a:extLst>
              <a:ext uri="{FF2B5EF4-FFF2-40B4-BE49-F238E27FC236}">
                <a16:creationId xmlns="" xmlns:a16="http://schemas.microsoft.com/office/drawing/2014/main" id="{FC58C5FD-F395-430E-9C5E-3988051F1420}"/>
              </a:ext>
            </a:extLst>
          </p:cNvPr>
          <p:cNvSpPr>
            <a:spLocks/>
          </p:cNvSpPr>
          <p:nvPr/>
        </p:nvSpPr>
        <p:spPr bwMode="auto">
          <a:xfrm>
            <a:off x="719144" y="385763"/>
            <a:ext cx="3175" cy="2381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4" name="Freeform 1290">
            <a:extLst>
              <a:ext uri="{FF2B5EF4-FFF2-40B4-BE49-F238E27FC236}">
                <a16:creationId xmlns="" xmlns:a16="http://schemas.microsoft.com/office/drawing/2014/main" id="{E086A856-D33D-4BFB-BD0D-35E82FCE6142}"/>
              </a:ext>
            </a:extLst>
          </p:cNvPr>
          <p:cNvSpPr>
            <a:spLocks/>
          </p:cNvSpPr>
          <p:nvPr/>
        </p:nvSpPr>
        <p:spPr bwMode="auto">
          <a:xfrm>
            <a:off x="719144" y="388146"/>
            <a:ext cx="3175" cy="2381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5" name="Rectangle 1335">
            <a:extLst>
              <a:ext uri="{FF2B5EF4-FFF2-40B4-BE49-F238E27FC236}">
                <a16:creationId xmlns="" xmlns:a16="http://schemas.microsoft.com/office/drawing/2014/main" id="{B6AC3FB8-0A74-43B7-990E-72D2C843E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" y="381000"/>
            <a:ext cx="1587" cy="119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56" name="Rectangle 1336">
            <a:extLst>
              <a:ext uri="{FF2B5EF4-FFF2-40B4-BE49-F238E27FC236}">
                <a16:creationId xmlns="" xmlns:a16="http://schemas.microsoft.com/office/drawing/2014/main" id="{2C25C6B1-10BE-4349-AF78-68FC4B333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5" y="371475"/>
            <a:ext cx="1587" cy="119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57" name="Rectangle 1337">
            <a:extLst>
              <a:ext uri="{FF2B5EF4-FFF2-40B4-BE49-F238E27FC236}">
                <a16:creationId xmlns="" xmlns:a16="http://schemas.microsoft.com/office/drawing/2014/main" id="{6402DAC1-E5DB-4E01-BC60-D539035C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5" y="371475"/>
            <a:ext cx="1587" cy="119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58" name="Rectangle 1340">
            <a:extLst>
              <a:ext uri="{FF2B5EF4-FFF2-40B4-BE49-F238E27FC236}">
                <a16:creationId xmlns="" xmlns:a16="http://schemas.microsoft.com/office/drawing/2014/main" id="{A311EB9B-F060-4210-9AA4-C525FBC7A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" y="381000"/>
            <a:ext cx="1587" cy="11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59" name="Rectangle 1341">
            <a:extLst>
              <a:ext uri="{FF2B5EF4-FFF2-40B4-BE49-F238E27FC236}">
                <a16:creationId xmlns="" xmlns:a16="http://schemas.microsoft.com/office/drawing/2014/main" id="{D4E7762F-FA31-40C2-BF2B-15BF4EF9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" y="381000"/>
            <a:ext cx="1587" cy="11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60" name="Rectangle 1342">
            <a:extLst>
              <a:ext uri="{FF2B5EF4-FFF2-40B4-BE49-F238E27FC236}">
                <a16:creationId xmlns="" xmlns:a16="http://schemas.microsoft.com/office/drawing/2014/main" id="{E6846F44-F895-431C-ABF4-E9876AA86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" y="381000"/>
            <a:ext cx="1587" cy="11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61" name="Rectangle 1343">
            <a:extLst>
              <a:ext uri="{FF2B5EF4-FFF2-40B4-BE49-F238E27FC236}">
                <a16:creationId xmlns="" xmlns:a16="http://schemas.microsoft.com/office/drawing/2014/main" id="{050F88B2-DE9C-40A6-A728-4BD5A1764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4" y="381000"/>
            <a:ext cx="1587" cy="1191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62" name="Rectangle 1344">
            <a:extLst>
              <a:ext uri="{FF2B5EF4-FFF2-40B4-BE49-F238E27FC236}">
                <a16:creationId xmlns="" xmlns:a16="http://schemas.microsoft.com/office/drawing/2014/main" id="{EFE43AE8-05A8-4408-A9BD-AC9E7834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40" y="364336"/>
            <a:ext cx="1587" cy="2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/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18F53F99-F77F-457D-92EF-9C8D6EEE8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46"/>
            <a:ext cx="9144000" cy="13216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4" y="892350"/>
            <a:ext cx="6971806" cy="136662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8" y="2250004"/>
            <a:ext cx="6959257" cy="65691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418667" y="3695709"/>
            <a:ext cx="3065762" cy="746779"/>
          </a:xfrm>
        </p:spPr>
        <p:txBody>
          <a:bodyPr anchor="b"/>
          <a:lstStyle>
            <a:lvl1pPr algn="r">
              <a:lnSpc>
                <a:spcPct val="100000"/>
              </a:lnSpc>
              <a:defRPr sz="11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65" name="Rectangle 1028">
            <a:extLst>
              <a:ext uri="{FF2B5EF4-FFF2-40B4-BE49-F238E27FC236}">
                <a16:creationId xmlns="" xmlns:a16="http://schemas.microsoft.com/office/drawing/2014/main" id="{98EFCDE9-2C48-4AB6-B549-CD3F07A69756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xfrm>
            <a:off x="5932488" y="4481513"/>
            <a:ext cx="2552700" cy="229791"/>
          </a:xfrm>
        </p:spPr>
        <p:txBody>
          <a:bodyPr rIns="0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7EFB8129-7A1F-43ED-980A-29B492511F1D}" type="datetime1">
              <a:rPr lang="fr-FR" smtClean="0"/>
              <a:pPr>
                <a:defRPr/>
              </a:pPr>
              <a:t>22/06/2021</a:t>
            </a:fld>
            <a:endParaRPr lang="en-US"/>
          </a:p>
        </p:txBody>
      </p:sp>
      <p:pic>
        <p:nvPicPr>
          <p:cNvPr id="67" name="Picture 63">
            <a:extLst>
              <a:ext uri="{FF2B5EF4-FFF2-40B4-BE49-F238E27FC236}">
                <a16:creationId xmlns="" xmlns:a16="http://schemas.microsoft.com/office/drawing/2014/main" id="{9D1BE5F9-6D18-4B34-9742-CEABD9F4F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40" y="3616347"/>
            <a:ext cx="3662363" cy="71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837423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BEAF9DC-F3D6-44B0-B63B-D33720713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5104"/>
            <a:ext cx="9144000" cy="1321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0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940" y="226228"/>
            <a:ext cx="8462029" cy="567530"/>
          </a:xfrm>
        </p:spPr>
        <p:txBody>
          <a:bodyPr anchor="b"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198960"/>
            <a:ext cx="8477250" cy="3460353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900"/>
              </a:spcBef>
              <a:buClr>
                <a:schemeClr val="accent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tabLst>
                <a:tab pos="6301979" algn="r"/>
              </a:tabLst>
              <a:defRPr lang="en-US" sz="1400" b="0" baseline="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D95AB21E-52C4-4B81-B90A-2A8C5B0C34C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946764" y="4743684"/>
            <a:ext cx="2057400" cy="273844"/>
          </a:xfrm>
        </p:spPr>
        <p:txBody>
          <a:bodyPr/>
          <a:lstStyle>
            <a:lvl1pPr>
              <a:defRPr smtClean="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CBA9D70-FFDF-4BA6-8ACE-55AF4B6550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B3F4CB51-81D3-4553-811D-0EB2F5B5E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72" y="4796198"/>
            <a:ext cx="1011798" cy="1700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10347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7447582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644693" y="392575"/>
            <a:ext cx="4427982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pic>
        <p:nvPicPr>
          <p:cNvPr id="5122" name="Picture 2" descr="C:\Users\Nebiyou\Desktop\Efedry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256"/>
            <a:ext cx="111442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Nebiyou\Desktop\molsa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9952" y="627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35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5013883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00632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4267" b="0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635916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3577798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32636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355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2489"/>
            </a:lvl1pPr>
            <a:lvl2pPr marL="812567" indent="0">
              <a:buNone/>
              <a:defRPr sz="2489"/>
            </a:lvl2pPr>
            <a:lvl3pPr marL="1625133" indent="0">
              <a:buNone/>
              <a:defRPr sz="2133"/>
            </a:lvl3pPr>
            <a:lvl4pPr marL="2437700" indent="0">
              <a:buNone/>
              <a:defRPr sz="1778"/>
            </a:lvl4pPr>
            <a:lvl5pPr marL="3250265" indent="0">
              <a:buNone/>
              <a:defRPr sz="1778"/>
            </a:lvl5pPr>
            <a:lvl6pPr marL="4062831" indent="0">
              <a:buNone/>
              <a:defRPr sz="1778"/>
            </a:lvl6pPr>
            <a:lvl7pPr marL="4875398" indent="0">
              <a:buNone/>
              <a:defRPr sz="1778"/>
            </a:lvl7pPr>
            <a:lvl8pPr marL="5687964" indent="0">
              <a:buNone/>
              <a:defRPr sz="1778"/>
            </a:lvl8pPr>
            <a:lvl9pPr marL="6500531" indent="0">
              <a:buNone/>
              <a:defRPr sz="1778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315360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52583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05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9" r:id="rId20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391500" y="150162"/>
            <a:ext cx="7852200" cy="6892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000" dirty="0">
                <a:solidFill>
                  <a:srgbClr val="739E4F"/>
                </a:solidFill>
              </a:rPr>
              <a:t>COP Face to Face</a:t>
            </a:r>
            <a:endParaRPr sz="4000" dirty="0">
              <a:solidFill>
                <a:srgbClr val="739E4F"/>
              </a:solidFill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4294967295"/>
          </p:nvPr>
        </p:nvSpPr>
        <p:spPr>
          <a:xfrm>
            <a:off x="0" y="866775"/>
            <a:ext cx="7800975" cy="793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600" b="1" dirty="0">
                <a:solidFill>
                  <a:srgbClr val="739E4F"/>
                </a:solidFill>
                <a:latin typeface="Arial"/>
                <a:ea typeface="Arial"/>
                <a:cs typeface="Arial"/>
                <a:sym typeface="Arial"/>
              </a:rPr>
              <a:t>Learning from COVID-19. How COVID-19 Social Protection Shock Response Interventions Have Been Integrated into National Policies</a:t>
            </a:r>
            <a:endParaRPr sz="1600" b="1" dirty="0">
              <a:solidFill>
                <a:srgbClr val="739E4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91500" y="2800209"/>
            <a:ext cx="8222946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en-US" sz="2400" b="1" dirty="0" smtClean="0"/>
              <a:t>COVID-19 Response through the Urban Productive Safety Net </a:t>
            </a:r>
            <a:r>
              <a:rPr lang="en-US" sz="2400" b="1" dirty="0" err="1" smtClean="0"/>
              <a:t>Programme</a:t>
            </a:r>
            <a:r>
              <a:rPr lang="en-US" sz="2400" b="1" dirty="0" smtClean="0"/>
              <a:t> (UPSNP)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sual Geez Unicode" pitchFamily="2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sual Geez Unicode" pitchFamily="2" charset="0"/>
              </a:rPr>
            </a:br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Ethiopia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2400" dirty="0" smtClean="0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221451"/>
            <a:ext cx="753475" cy="7534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 rot="-5400000">
            <a:off x="7421825" y="3424151"/>
            <a:ext cx="1729200" cy="1715400"/>
          </a:xfrm>
          <a:prstGeom prst="rtTriangle">
            <a:avLst/>
          </a:prstGeom>
          <a:solidFill>
            <a:srgbClr val="739E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6B334"/>
              </a:highlight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961775" y="2978550"/>
            <a:ext cx="2182204" cy="2179150"/>
          </a:xfrm>
          <a:custGeom>
            <a:avLst/>
            <a:gdLst/>
            <a:ahLst/>
            <a:cxnLst/>
            <a:rect l="l" t="t" r="r" b="b"/>
            <a:pathLst>
              <a:path w="88861" h="89145" extrusionOk="0">
                <a:moveTo>
                  <a:pt x="0" y="89145"/>
                </a:moveTo>
                <a:lnTo>
                  <a:pt x="88861" y="0"/>
                </a:lnTo>
                <a:close/>
              </a:path>
            </a:pathLst>
          </a:custGeom>
          <a:solidFill>
            <a:srgbClr val="86B334"/>
          </a:solidFill>
          <a:ln w="28575" cap="flat" cmpd="sng">
            <a:solidFill>
              <a:srgbClr val="86B33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xmlns="" id="{F20F8CD7-A23B-4377-8676-53B14C0112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3375" y="4500563"/>
            <a:ext cx="1073150" cy="460375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xmlns="" id="{D5049AC6-5B12-4656-B398-821778E4C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6138" y="4500563"/>
            <a:ext cx="1076325" cy="460375"/>
          </a:xfrm>
          <a:prstGeom prst="rect">
            <a:avLst/>
          </a:prstGeom>
        </p:spPr>
      </p:pic>
      <p:sp>
        <p:nvSpPr>
          <p:cNvPr id="12" name="Google Shape;61;p13">
            <a:extLst>
              <a:ext uri="{FF2B5EF4-FFF2-40B4-BE49-F238E27FC236}">
                <a16:creationId xmlns:a16="http://schemas.microsoft.com/office/drawing/2014/main" xmlns="" id="{26A9BB58-D0B4-465B-99E2-030D71BC9477}"/>
              </a:ext>
            </a:extLst>
          </p:cNvPr>
          <p:cNvSpPr txBox="1"/>
          <p:nvPr/>
        </p:nvSpPr>
        <p:spPr>
          <a:xfrm>
            <a:off x="2514975" y="1829845"/>
            <a:ext cx="37923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" sz="1600" b="1" dirty="0">
                <a:solidFill>
                  <a:schemeClr val="tx2"/>
                </a:solidFill>
              </a:rPr>
              <a:t>Day </a:t>
            </a:r>
            <a:r>
              <a:rPr lang="it" sz="1600" b="1" dirty="0" smtClean="0">
                <a:solidFill>
                  <a:schemeClr val="tx2"/>
                </a:solidFill>
              </a:rPr>
              <a:t>2</a:t>
            </a:r>
            <a:r>
              <a:rPr lang="it" sz="1600" b="1" dirty="0" smtClean="0">
                <a:solidFill>
                  <a:schemeClr val="tx2"/>
                </a:solidFill>
              </a:rPr>
              <a:t>, </a:t>
            </a:r>
            <a:r>
              <a:rPr lang="en-US" sz="1600" b="1" dirty="0" smtClean="0">
                <a:solidFill>
                  <a:schemeClr val="tx2"/>
                </a:solidFill>
              </a:rPr>
              <a:t>Session 3</a:t>
            </a:r>
            <a:endParaRPr lang="en-US" sz="1600" b="1" dirty="0">
              <a:solidFill>
                <a:schemeClr val="tx2"/>
              </a:solidFill>
            </a:endParaRPr>
          </a:p>
          <a:p>
            <a:pPr algn="ctr"/>
            <a:r>
              <a:rPr lang="it" sz="1600" b="1" dirty="0">
                <a:solidFill>
                  <a:schemeClr val="tx2"/>
                </a:solidFill>
              </a:rPr>
              <a:t>June </a:t>
            </a:r>
            <a:r>
              <a:rPr lang="it" sz="1600" b="1" dirty="0" smtClean="0">
                <a:solidFill>
                  <a:schemeClr val="tx2"/>
                </a:solidFill>
              </a:rPr>
              <a:t>23rd, </a:t>
            </a:r>
            <a:r>
              <a:rPr lang="it" sz="1600" b="1" dirty="0">
                <a:solidFill>
                  <a:schemeClr val="tx2"/>
                </a:solidFill>
              </a:rPr>
              <a:t>2021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CD9B85-DCAA-4309-B27C-06BBF8914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28255"/>
            <a:ext cx="5631180" cy="892075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COVID-19 response through vertical expansion</a:t>
            </a: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B073EA-996C-4D49-827E-61B4EEFA7D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EB798CC-B880-453F-BAD0-1852627CB875}"/>
              </a:ext>
            </a:extLst>
          </p:cNvPr>
          <p:cNvSpPr/>
          <p:nvPr/>
        </p:nvSpPr>
        <p:spPr>
          <a:xfrm>
            <a:off x="2781563" y="1578035"/>
            <a:ext cx="623526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</a:rPr>
              <a:t>Coverage: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First time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a cash ‘top-up’ approved for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Urban and Productive Safety Net Programme (UPSNP)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clients: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b="1" dirty="0">
              <a:latin typeface="+mj-lt"/>
              <a:ea typeface="Times New Roman" panose="02020603050405020304" pitchFamily="18" charset="0"/>
            </a:endParaRPr>
          </a:p>
          <a:p>
            <a:pPr marL="625475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latin typeface="+mj-lt"/>
                <a:ea typeface="Times New Roman" panose="02020603050405020304" pitchFamily="18" charset="0"/>
              </a:rPr>
              <a:t>93,120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PDS clients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(elderly, chronically ill,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PwD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etc.)</a:t>
            </a:r>
          </a:p>
          <a:p>
            <a:pPr marL="625475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625475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latin typeface="+mj-lt"/>
                <a:ea typeface="Times New Roman" panose="02020603050405020304" pitchFamily="18" charset="0"/>
              </a:rPr>
              <a:t>17,460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TDS clients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- pregnant and breastfeeding women</a:t>
            </a:r>
          </a:p>
          <a:p>
            <a:pPr>
              <a:tabLst>
                <a:tab pos="457200" algn="l"/>
              </a:tabLst>
            </a:pPr>
            <a:endParaRPr lang="en-US" sz="1800" b="1" dirty="0">
              <a:solidFill>
                <a:srgbClr val="00B0F0"/>
              </a:solidFill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sz="1800" b="1" dirty="0">
                <a:solidFill>
                  <a:srgbClr val="00B0F0"/>
                </a:solidFill>
                <a:ea typeface="Times New Roman" panose="02020603050405020304" pitchFamily="18" charset="0"/>
              </a:rPr>
              <a:t>Amount: </a:t>
            </a:r>
            <a:r>
              <a:rPr lang="en-US" sz="1800" dirty="0">
                <a:ea typeface="Times New Roman" panose="02020603050405020304" pitchFamily="18" charset="0"/>
              </a:rPr>
              <a:t>~9 USD per HH (67,510)/per month for </a:t>
            </a:r>
            <a:r>
              <a:rPr lang="en-US" sz="1800" b="1" dirty="0">
                <a:ea typeface="Times New Roman" panose="02020603050405020304" pitchFamily="18" charset="0"/>
              </a:rPr>
              <a:t>6-months</a:t>
            </a: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B0F0"/>
              </a:solidFill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</a:rPr>
              <a:t>Geographical coverage: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11 cities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338FFA9-9D89-4AD8-84FC-C4513FDBFE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11760" y="1913850"/>
            <a:ext cx="3841410" cy="2617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9135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80" y="392575"/>
            <a:ext cx="6012180" cy="696486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Adapting the UPSNP systems</a:t>
            </a:r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651760" y="1775460"/>
            <a:ext cx="6012180" cy="301884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Updated the UPSNP </a:t>
            </a:r>
            <a:r>
              <a:rPr lang="en-US" sz="1800" b="1" dirty="0">
                <a:latin typeface="+mj-lt"/>
              </a:rPr>
              <a:t>payroll software (UPASS) </a:t>
            </a:r>
            <a:r>
              <a:rPr lang="en-US" sz="1800" dirty="0">
                <a:latin typeface="+mj-lt"/>
              </a:rPr>
              <a:t>to enable the triggering of ‘top-up’ payments to existing clients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</a:rPr>
              <a:t>Deployed enumerators using the mobile application </a:t>
            </a:r>
            <a:r>
              <a:rPr lang="en-GB" sz="1800" b="1" dirty="0" err="1">
                <a:latin typeface="+mj-lt"/>
              </a:rPr>
              <a:t>KoboCollect</a:t>
            </a:r>
            <a:r>
              <a:rPr lang="en-GB" sz="1800" b="1" dirty="0">
                <a:latin typeface="+mj-lt"/>
              </a:rPr>
              <a:t> </a:t>
            </a:r>
            <a:r>
              <a:rPr lang="en-GB" sz="1800" dirty="0">
                <a:latin typeface="+mj-lt"/>
              </a:rPr>
              <a:t>to conduct </a:t>
            </a:r>
            <a:r>
              <a:rPr lang="en-GB" sz="1800" b="1" dirty="0">
                <a:latin typeface="+mj-lt"/>
              </a:rPr>
              <a:t>post distribution monitoring </a:t>
            </a:r>
            <a:r>
              <a:rPr lang="en-GB" sz="1800" dirty="0">
                <a:latin typeface="+mj-lt"/>
              </a:rPr>
              <a:t>across the intervention cities</a:t>
            </a:r>
            <a:endParaRPr lang="en-US" sz="1800" dirty="0">
              <a:latin typeface="+mj-lt"/>
            </a:endParaRPr>
          </a:p>
          <a:p>
            <a:pPr marL="101600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dirty="0"/>
          </a:p>
        </p:txBody>
      </p:sp>
      <p:pic>
        <p:nvPicPr>
          <p:cNvPr id="7" name="Picture 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xmlns="" id="{BD4F334B-FAB2-40E5-8BA9-8F20C0AA5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19978"/>
            <a:ext cx="2435772" cy="38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088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407815"/>
            <a:ext cx="6393180" cy="696486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Further integration of shock responsive innovations in UPSNP</a:t>
            </a:r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305589" y="1522283"/>
            <a:ext cx="8205951" cy="3011617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UPASS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now able to provide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top-ups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for existing clients and is being updated to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allow payments to IDPs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KoboCollect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being further integrated </a:t>
            </a:r>
            <a:r>
              <a:rPr lang="en-US">
                <a:solidFill>
                  <a:schemeClr val="tx1"/>
                </a:solidFill>
                <a:latin typeface="+mj-lt"/>
              </a:rPr>
              <a:t>for future shock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responsive interventions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UPSNP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is now expanding to cover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IDPs in Mekelle (Tigray)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for the first time</a:t>
            </a: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5106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7240</TotalTime>
  <Words>202</Words>
  <Application>Microsoft Office PowerPoint</Application>
  <PresentationFormat>Presentazione su schermo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Trebuchet MS</vt:lpstr>
      <vt:lpstr>Wingdings 3</vt:lpstr>
      <vt:lpstr>Visual Geez Unicode</vt:lpstr>
      <vt:lpstr>Times New Roman</vt:lpstr>
      <vt:lpstr>MS PGothic</vt:lpstr>
      <vt:lpstr>Andes ExtraLight</vt:lpstr>
      <vt:lpstr>Wingdings</vt:lpstr>
      <vt:lpstr>Tema2</vt:lpstr>
      <vt:lpstr>COP Face to Face</vt:lpstr>
      <vt:lpstr>COVID-19 response through vertical expansion</vt:lpstr>
      <vt:lpstr>Adapting the UPSNP systems</vt:lpstr>
      <vt:lpstr>Further integration of shock responsive innovations in UPSNP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Miki</dc:creator>
  <cp:lastModifiedBy>Asus3</cp:lastModifiedBy>
  <cp:revision>671</cp:revision>
  <dcterms:modified xsi:type="dcterms:W3CDTF">2021-06-22T08:02:52Z</dcterms:modified>
</cp:coreProperties>
</file>