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0"/>
  </p:notesMasterIdLst>
  <p:sldIdLst>
    <p:sldId id="274" r:id="rId2"/>
    <p:sldId id="258" r:id="rId3"/>
    <p:sldId id="271" r:id="rId4"/>
    <p:sldId id="272" r:id="rId5"/>
    <p:sldId id="270" r:id="rId6"/>
    <p:sldId id="268" r:id="rId7"/>
    <p:sldId id="273" r:id="rId8"/>
    <p:sldId id="263" r:id="rId9"/>
  </p:sldIdLst>
  <p:sldSz cx="9144000" cy="5143500" type="screen16x9"/>
  <p:notesSz cx="6858000" cy="9144000"/>
  <p:embeddedFontLst>
    <p:embeddedFont>
      <p:font typeface="Trebuchet MS" pitchFamily="34" charset="0"/>
      <p:regular r:id="rId11"/>
      <p:bold r:id="rId12"/>
      <p:italic r:id="rId13"/>
      <p:boldItalic r:id="rId14"/>
    </p:embeddedFont>
    <p:embeddedFont>
      <p:font typeface="Wingdings 3" pitchFamily="18" charset="2"/>
      <p:regular r:id="rId15"/>
    </p:embeddedFont>
    <p:embeddedFont>
      <p:font typeface="MS PGothic" pitchFamily="34" charset="-128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3372" autoAdjust="0"/>
  </p:normalViewPr>
  <p:slideViewPr>
    <p:cSldViewPr snapToGrid="0">
      <p:cViewPr>
        <p:scale>
          <a:sx n="150" d="100"/>
          <a:sy n="150" d="100"/>
        </p:scale>
        <p:origin x="-504" y="-1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e016311b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e016311b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e01631194f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e01631194f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e01631194f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e01631194f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94322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e01631194f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e01631194f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91032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e01631194f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e01631194f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60309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e01631194f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e01631194f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43117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e01631194f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e01631194f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9246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e01631194f_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e01631194f_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9600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2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40221348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7822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81281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6922542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7822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84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810" indent="0">
              <a:buFontTx/>
              <a:buNone/>
              <a:defRPr/>
            </a:lvl2pPr>
            <a:lvl3pPr marL="1625620" indent="0">
              <a:buFontTx/>
              <a:buNone/>
              <a:defRPr/>
            </a:lvl3pPr>
            <a:lvl4pPr marL="2438430" indent="0">
              <a:buFontTx/>
              <a:buNone/>
              <a:defRPr/>
            </a:lvl4pPr>
            <a:lvl5pPr marL="3251241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81281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lang="it-IT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162560" tIns="81280" rIns="162560" bIns="81280" rtlCol="0" anchor="ctr">
            <a:noAutofit/>
          </a:bodyPr>
          <a:lstStyle/>
          <a:p>
            <a:pPr lvl="0"/>
            <a:r>
              <a:rPr lang="en-US" sz="1422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162560" tIns="81280" rIns="162560" bIns="81280" rtlCol="0" anchor="ctr">
            <a:noAutofit/>
          </a:bodyPr>
          <a:lstStyle/>
          <a:p>
            <a:pPr lvl="0"/>
            <a:r>
              <a:rPr lang="en-US" sz="1422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5784481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7822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81281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582589233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7822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42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812810" indent="0">
              <a:buFontTx/>
              <a:buNone/>
              <a:defRPr/>
            </a:lvl2pPr>
            <a:lvl3pPr marL="1625620" indent="0">
              <a:buFontTx/>
              <a:buNone/>
              <a:defRPr/>
            </a:lvl3pPr>
            <a:lvl4pPr marL="2438430" indent="0">
              <a:buFontTx/>
              <a:buNone/>
              <a:defRPr/>
            </a:lvl4pPr>
            <a:lvl5pPr marL="3251241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81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162560" tIns="81280" rIns="162560" bIns="81280" rtlCol="0" anchor="ctr">
            <a:noAutofit/>
          </a:bodyPr>
          <a:lstStyle/>
          <a:p>
            <a:pPr lvl="0"/>
            <a:r>
              <a:rPr lang="en-US" sz="1422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162560" tIns="81280" rIns="162560" bIns="81280" rtlCol="0" anchor="ctr">
            <a:noAutofit/>
          </a:bodyPr>
          <a:lstStyle/>
          <a:p>
            <a:pPr lvl="0"/>
            <a:r>
              <a:rPr lang="en-US" sz="1422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244501593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7822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4267">
                <a:solidFill>
                  <a:schemeClr val="accent1"/>
                </a:solidFill>
              </a:defRPr>
            </a:lvl1pPr>
            <a:lvl2pPr marL="812810" indent="0">
              <a:buFontTx/>
              <a:buNone/>
              <a:defRPr/>
            </a:lvl2pPr>
            <a:lvl3pPr marL="1625620" indent="0">
              <a:buFontTx/>
              <a:buNone/>
              <a:defRPr/>
            </a:lvl3pPr>
            <a:lvl4pPr marL="2438430" indent="0">
              <a:buFontTx/>
              <a:buNone/>
              <a:defRPr/>
            </a:lvl4pPr>
            <a:lvl5pPr marL="3251241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81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6007449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539798608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564167539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71409224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876B857-8D8A-402A-9E89-F1A4E6221D0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9"/>
            <a:ext cx="9144000" cy="3359944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000" b="0"/>
          </a:p>
        </p:txBody>
      </p:sp>
      <p:sp>
        <p:nvSpPr>
          <p:cNvPr id="6" name="Line 1086">
            <a:extLst>
              <a:ext uri="{FF2B5EF4-FFF2-40B4-BE49-F238E27FC236}">
                <a16:creationId xmlns="" xmlns:a16="http://schemas.microsoft.com/office/drawing/2014/main" id="{00F67050-3F12-4CAE-9FE5-0F1FD5E4AF9B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190" y="463162"/>
            <a:ext cx="1587" cy="119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7" name="Line 1087">
            <a:extLst>
              <a:ext uri="{FF2B5EF4-FFF2-40B4-BE49-F238E27FC236}">
                <a16:creationId xmlns="" xmlns:a16="http://schemas.microsoft.com/office/drawing/2014/main" id="{943E21C9-493E-4C1A-86E8-E0604D0031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190" y="463162"/>
            <a:ext cx="1587" cy="119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8" name="Rectangle 1088">
            <a:extLst>
              <a:ext uri="{FF2B5EF4-FFF2-40B4-BE49-F238E27FC236}">
                <a16:creationId xmlns="" xmlns:a16="http://schemas.microsoft.com/office/drawing/2014/main" id="{2C371DC6-1A1F-40AB-BEBA-CE9C79930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90" y="463162"/>
            <a:ext cx="1587" cy="119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000" b="0"/>
          </a:p>
        </p:txBody>
      </p:sp>
      <p:sp>
        <p:nvSpPr>
          <p:cNvPr id="9" name="Rectangle 1089">
            <a:extLst>
              <a:ext uri="{FF2B5EF4-FFF2-40B4-BE49-F238E27FC236}">
                <a16:creationId xmlns="" xmlns:a16="http://schemas.microsoft.com/office/drawing/2014/main" id="{5748A8A9-5AC6-483C-987F-E2A398B4B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90" y="463162"/>
            <a:ext cx="1587" cy="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000" b="0"/>
          </a:p>
        </p:txBody>
      </p:sp>
      <p:sp>
        <p:nvSpPr>
          <p:cNvPr id="10" name="Freeform 1098">
            <a:extLst>
              <a:ext uri="{FF2B5EF4-FFF2-40B4-BE49-F238E27FC236}">
                <a16:creationId xmlns="" xmlns:a16="http://schemas.microsoft.com/office/drawing/2014/main" id="{E0DA017B-55E1-4D5F-9B8B-BAE409465663}"/>
              </a:ext>
            </a:extLst>
          </p:cNvPr>
          <p:cNvSpPr>
            <a:spLocks/>
          </p:cNvSpPr>
          <p:nvPr/>
        </p:nvSpPr>
        <p:spPr bwMode="auto">
          <a:xfrm>
            <a:off x="487369" y="463162"/>
            <a:ext cx="3175" cy="1190"/>
          </a:xfrm>
          <a:custGeom>
            <a:avLst/>
            <a:gdLst>
              <a:gd name="T0" fmla="*/ 0 w 2"/>
              <a:gd name="T1" fmla="*/ 0 h 1587"/>
              <a:gd name="T2" fmla="*/ 2147483646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6 w 2"/>
              <a:gd name="T35" fmla="*/ 0 h 1587"/>
              <a:gd name="T36" fmla="*/ 2147483646 w 2"/>
              <a:gd name="T37" fmla="*/ 0 h 1587"/>
              <a:gd name="T38" fmla="*/ 2147483646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1" name="Freeform 1115">
            <a:extLst>
              <a:ext uri="{FF2B5EF4-FFF2-40B4-BE49-F238E27FC236}">
                <a16:creationId xmlns="" xmlns:a16="http://schemas.microsoft.com/office/drawing/2014/main" id="{A49D60A6-8615-4A8C-93E1-D5C44B42C176}"/>
              </a:ext>
            </a:extLst>
          </p:cNvPr>
          <p:cNvSpPr>
            <a:spLocks/>
          </p:cNvSpPr>
          <p:nvPr/>
        </p:nvSpPr>
        <p:spPr bwMode="auto">
          <a:xfrm>
            <a:off x="458794" y="354807"/>
            <a:ext cx="3175" cy="2381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0 w 2"/>
              <a:gd name="T5" fmla="*/ 2147483646 h 2"/>
              <a:gd name="T6" fmla="*/ 0 w 2"/>
              <a:gd name="T7" fmla="*/ 2147483646 h 2"/>
              <a:gd name="T8" fmla="*/ 0 w 2"/>
              <a:gd name="T9" fmla="*/ 2147483646 h 2"/>
              <a:gd name="T10" fmla="*/ 0 w 2"/>
              <a:gd name="T11" fmla="*/ 2147483646 h 2"/>
              <a:gd name="T12" fmla="*/ 2147483646 w 2"/>
              <a:gd name="T13" fmla="*/ 2147483646 h 2"/>
              <a:gd name="T14" fmla="*/ 2147483646 w 2"/>
              <a:gd name="T15" fmla="*/ 2147483646 h 2"/>
              <a:gd name="T16" fmla="*/ 2147483646 w 2"/>
              <a:gd name="T17" fmla="*/ 0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2147483646 w 2"/>
              <a:gd name="T29" fmla="*/ 2147483646 h 2"/>
              <a:gd name="T30" fmla="*/ 2147483646 w 2"/>
              <a:gd name="T31" fmla="*/ 2147483646 h 2"/>
              <a:gd name="T32" fmla="*/ 2147483646 w 2"/>
              <a:gd name="T33" fmla="*/ 2147483646 h 2"/>
              <a:gd name="T34" fmla="*/ 2147483646 w 2"/>
              <a:gd name="T35" fmla="*/ 2147483646 h 2"/>
              <a:gd name="T36" fmla="*/ 2147483646 w 2"/>
              <a:gd name="T37" fmla="*/ 2147483646 h 2"/>
              <a:gd name="T38" fmla="*/ 2147483646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2147483646 w 2"/>
              <a:gd name="T55" fmla="*/ 2147483646 h 2"/>
              <a:gd name="T56" fmla="*/ 0 w 2"/>
              <a:gd name="T57" fmla="*/ 2147483646 h 2"/>
              <a:gd name="T58" fmla="*/ 2147483646 w 2"/>
              <a:gd name="T59" fmla="*/ 2147483646 h 2"/>
              <a:gd name="T60" fmla="*/ 2147483646 w 2"/>
              <a:gd name="T61" fmla="*/ 2147483646 h 2"/>
              <a:gd name="T62" fmla="*/ 2147483646 w 2"/>
              <a:gd name="T63" fmla="*/ 2147483646 h 2"/>
              <a:gd name="T64" fmla="*/ 0 w 2"/>
              <a:gd name="T65" fmla="*/ 2147483646 h 2"/>
              <a:gd name="T66" fmla="*/ 0 w 2"/>
              <a:gd name="T67" fmla="*/ 2147483646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2" name="Freeform 1120">
            <a:extLst>
              <a:ext uri="{FF2B5EF4-FFF2-40B4-BE49-F238E27FC236}">
                <a16:creationId xmlns="" xmlns:a16="http://schemas.microsoft.com/office/drawing/2014/main" id="{47A24EA6-0013-4162-9E07-5FAEF6D96537}"/>
              </a:ext>
            </a:extLst>
          </p:cNvPr>
          <p:cNvSpPr>
            <a:spLocks/>
          </p:cNvSpPr>
          <p:nvPr/>
        </p:nvSpPr>
        <p:spPr bwMode="auto">
          <a:xfrm>
            <a:off x="458794" y="347666"/>
            <a:ext cx="3175" cy="2381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6 h 2"/>
              <a:gd name="T4" fmla="*/ 0 w 2"/>
              <a:gd name="T5" fmla="*/ 2147483646 h 2"/>
              <a:gd name="T6" fmla="*/ 0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2147483646 w 2"/>
              <a:gd name="T13" fmla="*/ 0 h 2"/>
              <a:gd name="T14" fmla="*/ 2147483646 w 2"/>
              <a:gd name="T15" fmla="*/ 0 h 2"/>
              <a:gd name="T16" fmla="*/ 0 w 2"/>
              <a:gd name="T17" fmla="*/ 0 h 2"/>
              <a:gd name="T18" fmla="*/ 0 w 2"/>
              <a:gd name="T19" fmla="*/ 2147483646 h 2"/>
              <a:gd name="T20" fmla="*/ 0 w 2"/>
              <a:gd name="T21" fmla="*/ 2147483646 h 2"/>
              <a:gd name="T22" fmla="*/ 2147483646 w 2"/>
              <a:gd name="T23" fmla="*/ 0 h 2"/>
              <a:gd name="T24" fmla="*/ 2147483646 w 2"/>
              <a:gd name="T25" fmla="*/ 0 h 2"/>
              <a:gd name="T26" fmla="*/ 2147483646 w 2"/>
              <a:gd name="T27" fmla="*/ 0 h 2"/>
              <a:gd name="T28" fmla="*/ 2147483646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0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2147483646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2147483646 w 2"/>
              <a:gd name="T53" fmla="*/ 2147483646 h 2"/>
              <a:gd name="T54" fmla="*/ 2147483646 w 2"/>
              <a:gd name="T55" fmla="*/ 2147483646 h 2"/>
              <a:gd name="T56" fmla="*/ 2147483646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3" name="Freeform 1134">
            <a:extLst>
              <a:ext uri="{FF2B5EF4-FFF2-40B4-BE49-F238E27FC236}">
                <a16:creationId xmlns="" xmlns:a16="http://schemas.microsoft.com/office/drawing/2014/main" id="{1E2E0D0F-0573-4718-8753-1D0CBD318DF4}"/>
              </a:ext>
            </a:extLst>
          </p:cNvPr>
          <p:cNvSpPr>
            <a:spLocks/>
          </p:cNvSpPr>
          <p:nvPr/>
        </p:nvSpPr>
        <p:spPr bwMode="auto">
          <a:xfrm>
            <a:off x="703269" y="385762"/>
            <a:ext cx="3175" cy="4763"/>
          </a:xfrm>
          <a:custGeom>
            <a:avLst/>
            <a:gdLst>
              <a:gd name="T0" fmla="*/ 2147483646 w 2"/>
              <a:gd name="T1" fmla="*/ 2147483646 h 4"/>
              <a:gd name="T2" fmla="*/ 2147483646 w 2"/>
              <a:gd name="T3" fmla="*/ 2147483646 h 4"/>
              <a:gd name="T4" fmla="*/ 2147483646 w 2"/>
              <a:gd name="T5" fmla="*/ 2147483646 h 4"/>
              <a:gd name="T6" fmla="*/ 2147483646 w 2"/>
              <a:gd name="T7" fmla="*/ 2147483646 h 4"/>
              <a:gd name="T8" fmla="*/ 2147483646 w 2"/>
              <a:gd name="T9" fmla="*/ 0 h 4"/>
              <a:gd name="T10" fmla="*/ 2147483646 w 2"/>
              <a:gd name="T11" fmla="*/ 0 h 4"/>
              <a:gd name="T12" fmla="*/ 2147483646 w 2"/>
              <a:gd name="T13" fmla="*/ 0 h 4"/>
              <a:gd name="T14" fmla="*/ 0 w 2"/>
              <a:gd name="T15" fmla="*/ 2147483646 h 4"/>
              <a:gd name="T16" fmla="*/ 2147483646 w 2"/>
              <a:gd name="T17" fmla="*/ 2147483646 h 4"/>
              <a:gd name="T18" fmla="*/ 2147483646 w 2"/>
              <a:gd name="T19" fmla="*/ 2147483646 h 4"/>
              <a:gd name="T20" fmla="*/ 2147483646 w 2"/>
              <a:gd name="T21" fmla="*/ 2147483646 h 4"/>
              <a:gd name="T22" fmla="*/ 2147483646 w 2"/>
              <a:gd name="T23" fmla="*/ 0 h 4"/>
              <a:gd name="T24" fmla="*/ 2147483646 w 2"/>
              <a:gd name="T25" fmla="*/ 2147483646 h 4"/>
              <a:gd name="T26" fmla="*/ 2147483646 w 2"/>
              <a:gd name="T27" fmla="*/ 2147483646 h 4"/>
              <a:gd name="T28" fmla="*/ 2147483646 w 2"/>
              <a:gd name="T29" fmla="*/ 2147483646 h 4"/>
              <a:gd name="T30" fmla="*/ 2147483646 w 2"/>
              <a:gd name="T31" fmla="*/ 2147483646 h 4"/>
              <a:gd name="T32" fmla="*/ 2147483646 w 2"/>
              <a:gd name="T33" fmla="*/ 2147483646 h 4"/>
              <a:gd name="T34" fmla="*/ 2147483646 w 2"/>
              <a:gd name="T35" fmla="*/ 2147483646 h 4"/>
              <a:gd name="T36" fmla="*/ 2147483646 w 2"/>
              <a:gd name="T37" fmla="*/ 2147483646 h 4"/>
              <a:gd name="T38" fmla="*/ 2147483646 w 2"/>
              <a:gd name="T39" fmla="*/ 2147483646 h 4"/>
              <a:gd name="T40" fmla="*/ 2147483646 w 2"/>
              <a:gd name="T41" fmla="*/ 2147483646 h 4"/>
              <a:gd name="T42" fmla="*/ 2147483646 w 2"/>
              <a:gd name="T43" fmla="*/ 2147483646 h 4"/>
              <a:gd name="T44" fmla="*/ 2147483646 w 2"/>
              <a:gd name="T45" fmla="*/ 2147483646 h 4"/>
              <a:gd name="T46" fmla="*/ 2147483646 w 2"/>
              <a:gd name="T47" fmla="*/ 2147483646 h 4"/>
              <a:gd name="T48" fmla="*/ 2147483646 w 2"/>
              <a:gd name="T49" fmla="*/ 2147483646 h 4"/>
              <a:gd name="T50" fmla="*/ 2147483646 w 2"/>
              <a:gd name="T51" fmla="*/ 2147483646 h 4"/>
              <a:gd name="T52" fmla="*/ 0 w 2"/>
              <a:gd name="T53" fmla="*/ 2147483646 h 4"/>
              <a:gd name="T54" fmla="*/ 2147483646 w 2"/>
              <a:gd name="T55" fmla="*/ 2147483646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4" name="Freeform 1141">
            <a:extLst>
              <a:ext uri="{FF2B5EF4-FFF2-40B4-BE49-F238E27FC236}">
                <a16:creationId xmlns="" xmlns:a16="http://schemas.microsoft.com/office/drawing/2014/main" id="{1495E724-A1AE-4FEF-8322-953FD3976B60}"/>
              </a:ext>
            </a:extLst>
          </p:cNvPr>
          <p:cNvSpPr>
            <a:spLocks/>
          </p:cNvSpPr>
          <p:nvPr/>
        </p:nvSpPr>
        <p:spPr bwMode="auto">
          <a:xfrm>
            <a:off x="706439" y="359569"/>
            <a:ext cx="1587" cy="4763"/>
          </a:xfrm>
          <a:custGeom>
            <a:avLst/>
            <a:gdLst>
              <a:gd name="T0" fmla="*/ 0 w 1587"/>
              <a:gd name="T1" fmla="*/ 2147483646 h 4"/>
              <a:gd name="T2" fmla="*/ 0 w 1587"/>
              <a:gd name="T3" fmla="*/ 2147483646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6 h 4"/>
              <a:gd name="T10" fmla="*/ 0 w 1587"/>
              <a:gd name="T11" fmla="*/ 2147483646 h 4"/>
              <a:gd name="T12" fmla="*/ 0 w 1587"/>
              <a:gd name="T13" fmla="*/ 2147483646 h 4"/>
              <a:gd name="T14" fmla="*/ 0 w 1587"/>
              <a:gd name="T15" fmla="*/ 2147483646 h 4"/>
              <a:gd name="T16" fmla="*/ 0 w 1587"/>
              <a:gd name="T17" fmla="*/ 2147483646 h 4"/>
              <a:gd name="T18" fmla="*/ 0 w 1587"/>
              <a:gd name="T19" fmla="*/ 2147483646 h 4"/>
              <a:gd name="T20" fmla="*/ 0 w 1587"/>
              <a:gd name="T21" fmla="*/ 2147483646 h 4"/>
              <a:gd name="T22" fmla="*/ 0 w 1587"/>
              <a:gd name="T23" fmla="*/ 2147483646 h 4"/>
              <a:gd name="T24" fmla="*/ 0 w 1587"/>
              <a:gd name="T25" fmla="*/ 2147483646 h 4"/>
              <a:gd name="T26" fmla="*/ 0 w 1587"/>
              <a:gd name="T27" fmla="*/ 2147483646 h 4"/>
              <a:gd name="T28" fmla="*/ 0 w 1587"/>
              <a:gd name="T29" fmla="*/ 2147483646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5" name="Freeform 1148">
            <a:extLst>
              <a:ext uri="{FF2B5EF4-FFF2-40B4-BE49-F238E27FC236}">
                <a16:creationId xmlns="" xmlns:a16="http://schemas.microsoft.com/office/drawing/2014/main" id="{AF059DB5-5CED-4508-80D9-3D896E986403}"/>
              </a:ext>
            </a:extLst>
          </p:cNvPr>
          <p:cNvSpPr>
            <a:spLocks/>
          </p:cNvSpPr>
          <p:nvPr/>
        </p:nvSpPr>
        <p:spPr bwMode="auto">
          <a:xfrm>
            <a:off x="693744" y="345282"/>
            <a:ext cx="3175" cy="2381"/>
          </a:xfrm>
          <a:custGeom>
            <a:avLst/>
            <a:gdLst>
              <a:gd name="T0" fmla="*/ 2147483646 w 2"/>
              <a:gd name="T1" fmla="*/ 2147483646 h 2"/>
              <a:gd name="T2" fmla="*/ 2147483646 w 2"/>
              <a:gd name="T3" fmla="*/ 0 h 2"/>
              <a:gd name="T4" fmla="*/ 2147483646 w 2"/>
              <a:gd name="T5" fmla="*/ 0 h 2"/>
              <a:gd name="T6" fmla="*/ 2147483646 w 2"/>
              <a:gd name="T7" fmla="*/ 0 h 2"/>
              <a:gd name="T8" fmla="*/ 2147483646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0 h 2"/>
              <a:gd name="T26" fmla="*/ 2147483646 w 2"/>
              <a:gd name="T27" fmla="*/ 0 h 2"/>
              <a:gd name="T28" fmla="*/ 2147483646 w 2"/>
              <a:gd name="T29" fmla="*/ 0 h 2"/>
              <a:gd name="T30" fmla="*/ 0 w 2"/>
              <a:gd name="T31" fmla="*/ 2147483646 h 2"/>
              <a:gd name="T32" fmla="*/ 2147483646 w 2"/>
              <a:gd name="T33" fmla="*/ 2147483646 h 2"/>
              <a:gd name="T34" fmla="*/ 2147483646 w 2"/>
              <a:gd name="T35" fmla="*/ 0 h 2"/>
              <a:gd name="T36" fmla="*/ 0 w 2"/>
              <a:gd name="T37" fmla="*/ 2147483646 h 2"/>
              <a:gd name="T38" fmla="*/ 2147483646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0 w 2"/>
              <a:gd name="T57" fmla="*/ 2147483646 h 2"/>
              <a:gd name="T58" fmla="*/ 2147483646 w 2"/>
              <a:gd name="T59" fmla="*/ 2147483646 h 2"/>
              <a:gd name="T60" fmla="*/ 2147483646 w 2"/>
              <a:gd name="T61" fmla="*/ 2147483646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6" name="Freeform 1150">
            <a:extLst>
              <a:ext uri="{FF2B5EF4-FFF2-40B4-BE49-F238E27FC236}">
                <a16:creationId xmlns="" xmlns:a16="http://schemas.microsoft.com/office/drawing/2014/main" id="{6B8673EE-BC75-41D2-93FC-381E72601BD9}"/>
              </a:ext>
            </a:extLst>
          </p:cNvPr>
          <p:cNvSpPr>
            <a:spLocks/>
          </p:cNvSpPr>
          <p:nvPr/>
        </p:nvSpPr>
        <p:spPr bwMode="auto">
          <a:xfrm>
            <a:off x="684215" y="335758"/>
            <a:ext cx="1587" cy="2381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0 h 2"/>
              <a:gd name="T4" fmla="*/ 0 w 1587"/>
              <a:gd name="T5" fmla="*/ 2147483646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7" name="Freeform 1152">
            <a:extLst>
              <a:ext uri="{FF2B5EF4-FFF2-40B4-BE49-F238E27FC236}">
                <a16:creationId xmlns="" xmlns:a16="http://schemas.microsoft.com/office/drawing/2014/main" id="{D83E7559-FF00-4F97-A301-F3CDCB13CAA2}"/>
              </a:ext>
            </a:extLst>
          </p:cNvPr>
          <p:cNvSpPr>
            <a:spLocks/>
          </p:cNvSpPr>
          <p:nvPr/>
        </p:nvSpPr>
        <p:spPr bwMode="auto">
          <a:xfrm>
            <a:off x="684219" y="335758"/>
            <a:ext cx="3175" cy="2381"/>
          </a:xfrm>
          <a:custGeom>
            <a:avLst/>
            <a:gdLst>
              <a:gd name="T0" fmla="*/ 2147483646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6 h 2"/>
              <a:gd name="T10" fmla="*/ 2147483646 w 2"/>
              <a:gd name="T11" fmla="*/ 2147483646 h 2"/>
              <a:gd name="T12" fmla="*/ 2147483646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8" name="Freeform 1154">
            <a:extLst>
              <a:ext uri="{FF2B5EF4-FFF2-40B4-BE49-F238E27FC236}">
                <a16:creationId xmlns="" xmlns:a16="http://schemas.microsoft.com/office/drawing/2014/main" id="{0900D1BD-D7FF-474F-AEA6-6F6D0D8B2DB1}"/>
              </a:ext>
            </a:extLst>
          </p:cNvPr>
          <p:cNvSpPr>
            <a:spLocks/>
          </p:cNvSpPr>
          <p:nvPr/>
        </p:nvSpPr>
        <p:spPr bwMode="auto">
          <a:xfrm>
            <a:off x="665165" y="326231"/>
            <a:ext cx="3175" cy="1191"/>
          </a:xfrm>
          <a:custGeom>
            <a:avLst/>
            <a:gdLst>
              <a:gd name="T0" fmla="*/ 2147483646 w 2"/>
              <a:gd name="T1" fmla="*/ 0 h 1588"/>
              <a:gd name="T2" fmla="*/ 0 w 2"/>
              <a:gd name="T3" fmla="*/ 0 h 1588"/>
              <a:gd name="T4" fmla="*/ 2147483646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9" name="Freeform 1156">
            <a:extLst>
              <a:ext uri="{FF2B5EF4-FFF2-40B4-BE49-F238E27FC236}">
                <a16:creationId xmlns="" xmlns:a16="http://schemas.microsoft.com/office/drawing/2014/main" id="{1B8A146E-09FE-4C4F-AF56-2267E7FF57BC}"/>
              </a:ext>
            </a:extLst>
          </p:cNvPr>
          <p:cNvSpPr>
            <a:spLocks/>
          </p:cNvSpPr>
          <p:nvPr/>
        </p:nvSpPr>
        <p:spPr bwMode="auto">
          <a:xfrm>
            <a:off x="665165" y="323851"/>
            <a:ext cx="3175" cy="2381"/>
          </a:xfrm>
          <a:custGeom>
            <a:avLst/>
            <a:gdLst>
              <a:gd name="T0" fmla="*/ 2147483646 w 2"/>
              <a:gd name="T1" fmla="*/ 2147483646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6 h 2"/>
              <a:gd name="T8" fmla="*/ 2147483646 w 2"/>
              <a:gd name="T9" fmla="*/ 2147483646 h 2"/>
              <a:gd name="T10" fmla="*/ 2147483646 w 2"/>
              <a:gd name="T11" fmla="*/ 2147483646 h 2"/>
              <a:gd name="T12" fmla="*/ 2147483646 w 2"/>
              <a:gd name="T13" fmla="*/ 2147483646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2147483646 h 2"/>
              <a:gd name="T24" fmla="*/ 2147483646 w 2"/>
              <a:gd name="T25" fmla="*/ 2147483646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20" name="Freeform 1163">
            <a:extLst>
              <a:ext uri="{FF2B5EF4-FFF2-40B4-BE49-F238E27FC236}">
                <a16:creationId xmlns="" xmlns:a16="http://schemas.microsoft.com/office/drawing/2014/main" id="{54B32413-D114-4B45-B503-90E2BCCC4C45}"/>
              </a:ext>
            </a:extLst>
          </p:cNvPr>
          <p:cNvSpPr>
            <a:spLocks/>
          </p:cNvSpPr>
          <p:nvPr/>
        </p:nvSpPr>
        <p:spPr bwMode="auto">
          <a:xfrm>
            <a:off x="611188" y="311953"/>
            <a:ext cx="6350" cy="2381"/>
          </a:xfrm>
          <a:custGeom>
            <a:avLst/>
            <a:gdLst>
              <a:gd name="T0" fmla="*/ 2147483646 w 4"/>
              <a:gd name="T1" fmla="*/ 2147483646 h 2"/>
              <a:gd name="T2" fmla="*/ 2147483646 w 4"/>
              <a:gd name="T3" fmla="*/ 2147483646 h 2"/>
              <a:gd name="T4" fmla="*/ 2147483646 w 4"/>
              <a:gd name="T5" fmla="*/ 2147483646 h 2"/>
              <a:gd name="T6" fmla="*/ 2147483646 w 4"/>
              <a:gd name="T7" fmla="*/ 0 h 2"/>
              <a:gd name="T8" fmla="*/ 2147483646 w 4"/>
              <a:gd name="T9" fmla="*/ 0 h 2"/>
              <a:gd name="T10" fmla="*/ 2147483646 w 4"/>
              <a:gd name="T11" fmla="*/ 0 h 2"/>
              <a:gd name="T12" fmla="*/ 2147483646 w 4"/>
              <a:gd name="T13" fmla="*/ 0 h 2"/>
              <a:gd name="T14" fmla="*/ 0 w 4"/>
              <a:gd name="T15" fmla="*/ 2147483646 h 2"/>
              <a:gd name="T16" fmla="*/ 2147483646 w 4"/>
              <a:gd name="T17" fmla="*/ 2147483646 h 2"/>
              <a:gd name="T18" fmla="*/ 2147483646 w 4"/>
              <a:gd name="T19" fmla="*/ 0 h 2"/>
              <a:gd name="T20" fmla="*/ 2147483646 w 4"/>
              <a:gd name="T21" fmla="*/ 2147483646 h 2"/>
              <a:gd name="T22" fmla="*/ 2147483646 w 4"/>
              <a:gd name="T23" fmla="*/ 0 h 2"/>
              <a:gd name="T24" fmla="*/ 2147483646 w 4"/>
              <a:gd name="T25" fmla="*/ 0 h 2"/>
              <a:gd name="T26" fmla="*/ 2147483646 w 4"/>
              <a:gd name="T27" fmla="*/ 0 h 2"/>
              <a:gd name="T28" fmla="*/ 2147483646 w 4"/>
              <a:gd name="T29" fmla="*/ 0 h 2"/>
              <a:gd name="T30" fmla="*/ 0 w 4"/>
              <a:gd name="T31" fmla="*/ 0 h 2"/>
              <a:gd name="T32" fmla="*/ 2147483646 w 4"/>
              <a:gd name="T33" fmla="*/ 2147483646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21" name="Freeform 1172">
            <a:extLst>
              <a:ext uri="{FF2B5EF4-FFF2-40B4-BE49-F238E27FC236}">
                <a16:creationId xmlns="" xmlns:a16="http://schemas.microsoft.com/office/drawing/2014/main" id="{2DE3BEED-1F09-4E35-8D02-D067E53E2231}"/>
              </a:ext>
            </a:extLst>
          </p:cNvPr>
          <p:cNvSpPr>
            <a:spLocks/>
          </p:cNvSpPr>
          <p:nvPr/>
        </p:nvSpPr>
        <p:spPr bwMode="auto">
          <a:xfrm>
            <a:off x="582619" y="357190"/>
            <a:ext cx="3175" cy="2381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6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0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0 w 2"/>
              <a:gd name="T39" fmla="*/ 2147483646 h 2"/>
              <a:gd name="T40" fmla="*/ 0 w 2"/>
              <a:gd name="T41" fmla="*/ 2147483646 h 2"/>
              <a:gd name="T42" fmla="*/ 0 w 2"/>
              <a:gd name="T43" fmla="*/ 2147483646 h 2"/>
              <a:gd name="T44" fmla="*/ 0 w 2"/>
              <a:gd name="T45" fmla="*/ 2147483646 h 2"/>
              <a:gd name="T46" fmla="*/ 0 w 2"/>
              <a:gd name="T47" fmla="*/ 2147483646 h 2"/>
              <a:gd name="T48" fmla="*/ 0 w 2"/>
              <a:gd name="T49" fmla="*/ 2147483646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0 w 2"/>
              <a:gd name="T57" fmla="*/ 2147483646 h 2"/>
              <a:gd name="T58" fmla="*/ 0 w 2"/>
              <a:gd name="T59" fmla="*/ 2147483646 h 2"/>
              <a:gd name="T60" fmla="*/ 0 w 2"/>
              <a:gd name="T61" fmla="*/ 2147483646 h 2"/>
              <a:gd name="T62" fmla="*/ 0 w 2"/>
              <a:gd name="T63" fmla="*/ 2147483646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22" name="Freeform 1177">
            <a:extLst>
              <a:ext uri="{FF2B5EF4-FFF2-40B4-BE49-F238E27FC236}">
                <a16:creationId xmlns="" xmlns:a16="http://schemas.microsoft.com/office/drawing/2014/main" id="{6B0C81EF-1D83-406C-8C62-64F4C65D4DB0}"/>
              </a:ext>
            </a:extLst>
          </p:cNvPr>
          <p:cNvSpPr>
            <a:spLocks/>
          </p:cNvSpPr>
          <p:nvPr/>
        </p:nvSpPr>
        <p:spPr bwMode="auto">
          <a:xfrm>
            <a:off x="557219" y="401250"/>
            <a:ext cx="3175" cy="2381"/>
          </a:xfrm>
          <a:custGeom>
            <a:avLst/>
            <a:gdLst>
              <a:gd name="T0" fmla="*/ 0 w 2"/>
              <a:gd name="T1" fmla="*/ 2147483646 h 2"/>
              <a:gd name="T2" fmla="*/ 2147483646 w 2"/>
              <a:gd name="T3" fmla="*/ 2147483646 h 2"/>
              <a:gd name="T4" fmla="*/ 2147483646 w 2"/>
              <a:gd name="T5" fmla="*/ 2147483646 h 2"/>
              <a:gd name="T6" fmla="*/ 2147483646 w 2"/>
              <a:gd name="T7" fmla="*/ 0 h 2"/>
              <a:gd name="T8" fmla="*/ 2147483646 w 2"/>
              <a:gd name="T9" fmla="*/ 0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6 h 2"/>
              <a:gd name="T40" fmla="*/ 0 w 2"/>
              <a:gd name="T41" fmla="*/ 2147483646 h 2"/>
              <a:gd name="T42" fmla="*/ 2147483646 w 2"/>
              <a:gd name="T43" fmla="*/ 2147483646 h 2"/>
              <a:gd name="T44" fmla="*/ 2147483646 w 2"/>
              <a:gd name="T45" fmla="*/ 0 h 2"/>
              <a:gd name="T46" fmla="*/ 2147483646 w 2"/>
              <a:gd name="T47" fmla="*/ 0 h 2"/>
              <a:gd name="T48" fmla="*/ 2147483646 w 2"/>
              <a:gd name="T49" fmla="*/ 0 h 2"/>
              <a:gd name="T50" fmla="*/ 2147483646 w 2"/>
              <a:gd name="T51" fmla="*/ 0 h 2"/>
              <a:gd name="T52" fmla="*/ 2147483646 w 2"/>
              <a:gd name="T53" fmla="*/ 0 h 2"/>
              <a:gd name="T54" fmla="*/ 2147483646 w 2"/>
              <a:gd name="T55" fmla="*/ 0 h 2"/>
              <a:gd name="T56" fmla="*/ 2147483646 w 2"/>
              <a:gd name="T57" fmla="*/ 0 h 2"/>
              <a:gd name="T58" fmla="*/ 2147483646 w 2"/>
              <a:gd name="T59" fmla="*/ 0 h 2"/>
              <a:gd name="T60" fmla="*/ 2147483646 w 2"/>
              <a:gd name="T61" fmla="*/ 0 h 2"/>
              <a:gd name="T62" fmla="*/ 2147483646 w 2"/>
              <a:gd name="T63" fmla="*/ 0 h 2"/>
              <a:gd name="T64" fmla="*/ 2147483646 w 2"/>
              <a:gd name="T65" fmla="*/ 0 h 2"/>
              <a:gd name="T66" fmla="*/ 2147483646 w 2"/>
              <a:gd name="T67" fmla="*/ 2147483646 h 2"/>
              <a:gd name="T68" fmla="*/ 2147483646 w 2"/>
              <a:gd name="T69" fmla="*/ 0 h 2"/>
              <a:gd name="T70" fmla="*/ 2147483646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6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23" name="Freeform 1180">
            <a:extLst>
              <a:ext uri="{FF2B5EF4-FFF2-40B4-BE49-F238E27FC236}">
                <a16:creationId xmlns="" xmlns:a16="http://schemas.microsoft.com/office/drawing/2014/main" id="{B55DB1F7-96A0-4C55-8D8B-FA2E9F89223B}"/>
              </a:ext>
            </a:extLst>
          </p:cNvPr>
          <p:cNvSpPr>
            <a:spLocks/>
          </p:cNvSpPr>
          <p:nvPr/>
        </p:nvSpPr>
        <p:spPr bwMode="auto">
          <a:xfrm>
            <a:off x="560394" y="397678"/>
            <a:ext cx="3175" cy="3572"/>
          </a:xfrm>
          <a:custGeom>
            <a:avLst/>
            <a:gdLst>
              <a:gd name="T0" fmla="*/ 0 w 2"/>
              <a:gd name="T1" fmla="*/ 2147483646 h 3"/>
              <a:gd name="T2" fmla="*/ 0 w 2"/>
              <a:gd name="T3" fmla="*/ 2147483646 h 3"/>
              <a:gd name="T4" fmla="*/ 2147483646 w 2"/>
              <a:gd name="T5" fmla="*/ 2147483646 h 3"/>
              <a:gd name="T6" fmla="*/ 2147483646 w 2"/>
              <a:gd name="T7" fmla="*/ 2147483646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6 h 3"/>
              <a:gd name="T16" fmla="*/ 0 w 2"/>
              <a:gd name="T17" fmla="*/ 2147483646 h 3"/>
              <a:gd name="T18" fmla="*/ 0 w 2"/>
              <a:gd name="T19" fmla="*/ 2147483646 h 3"/>
              <a:gd name="T20" fmla="*/ 0 w 2"/>
              <a:gd name="T21" fmla="*/ 2147483646 h 3"/>
              <a:gd name="T22" fmla="*/ 0 w 2"/>
              <a:gd name="T23" fmla="*/ 0 h 3"/>
              <a:gd name="T24" fmla="*/ 0 w 2"/>
              <a:gd name="T25" fmla="*/ 2147483646 h 3"/>
              <a:gd name="T26" fmla="*/ 0 w 2"/>
              <a:gd name="T27" fmla="*/ 2147483646 h 3"/>
              <a:gd name="T28" fmla="*/ 0 w 2"/>
              <a:gd name="T29" fmla="*/ 2147483646 h 3"/>
              <a:gd name="T30" fmla="*/ 0 w 2"/>
              <a:gd name="T31" fmla="*/ 2147483646 h 3"/>
              <a:gd name="T32" fmla="*/ 0 w 2"/>
              <a:gd name="T33" fmla="*/ 2147483646 h 3"/>
              <a:gd name="T34" fmla="*/ 0 w 2"/>
              <a:gd name="T35" fmla="*/ 2147483646 h 3"/>
              <a:gd name="T36" fmla="*/ 0 w 2"/>
              <a:gd name="T37" fmla="*/ 2147483646 h 3"/>
              <a:gd name="T38" fmla="*/ 0 w 2"/>
              <a:gd name="T39" fmla="*/ 2147483646 h 3"/>
              <a:gd name="T40" fmla="*/ 0 w 2"/>
              <a:gd name="T41" fmla="*/ 2147483646 h 3"/>
              <a:gd name="T42" fmla="*/ 0 w 2"/>
              <a:gd name="T43" fmla="*/ 2147483646 h 3"/>
              <a:gd name="T44" fmla="*/ 0 w 2"/>
              <a:gd name="T45" fmla="*/ 2147483646 h 3"/>
              <a:gd name="T46" fmla="*/ 0 w 2"/>
              <a:gd name="T47" fmla="*/ 2147483646 h 3"/>
              <a:gd name="T48" fmla="*/ 0 w 2"/>
              <a:gd name="T49" fmla="*/ 2147483646 h 3"/>
              <a:gd name="T50" fmla="*/ 0 w 2"/>
              <a:gd name="T51" fmla="*/ 2147483646 h 3"/>
              <a:gd name="T52" fmla="*/ 0 w 2"/>
              <a:gd name="T53" fmla="*/ 2147483646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24" name="Line 1187">
            <a:extLst>
              <a:ext uri="{FF2B5EF4-FFF2-40B4-BE49-F238E27FC236}">
                <a16:creationId xmlns="" xmlns:a16="http://schemas.microsoft.com/office/drawing/2014/main" id="{C7D2A906-4F15-4134-AC46-6AF058A3DEE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915" y="390525"/>
            <a:ext cx="1587" cy="1191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25" name="Line 1188">
            <a:extLst>
              <a:ext uri="{FF2B5EF4-FFF2-40B4-BE49-F238E27FC236}">
                <a16:creationId xmlns="" xmlns:a16="http://schemas.microsoft.com/office/drawing/2014/main" id="{4FD61284-6EA8-40FF-AE4F-C763D1AA970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915" y="390525"/>
            <a:ext cx="1587" cy="1191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26" name="Freeform 1208">
            <a:extLst>
              <a:ext uri="{FF2B5EF4-FFF2-40B4-BE49-F238E27FC236}">
                <a16:creationId xmlns="" xmlns:a16="http://schemas.microsoft.com/office/drawing/2014/main" id="{5AFFA494-FD70-4539-8B2D-2D80934A4F27}"/>
              </a:ext>
            </a:extLst>
          </p:cNvPr>
          <p:cNvSpPr>
            <a:spLocks/>
          </p:cNvSpPr>
          <p:nvPr/>
        </p:nvSpPr>
        <p:spPr bwMode="auto">
          <a:xfrm>
            <a:off x="595313" y="417919"/>
            <a:ext cx="1587" cy="1190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27" name="Freeform 1210">
            <a:extLst>
              <a:ext uri="{FF2B5EF4-FFF2-40B4-BE49-F238E27FC236}">
                <a16:creationId xmlns="" xmlns:a16="http://schemas.microsoft.com/office/drawing/2014/main" id="{8427411C-E1D1-4824-88A0-FAEAC8061AEC}"/>
              </a:ext>
            </a:extLst>
          </p:cNvPr>
          <p:cNvSpPr>
            <a:spLocks/>
          </p:cNvSpPr>
          <p:nvPr/>
        </p:nvSpPr>
        <p:spPr bwMode="auto">
          <a:xfrm>
            <a:off x="595319" y="417919"/>
            <a:ext cx="3175" cy="2381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0 h 2"/>
              <a:gd name="T8" fmla="*/ 2147483646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6 h 2"/>
              <a:gd name="T18" fmla="*/ 0 w 2"/>
              <a:gd name="T19" fmla="*/ 2147483646 h 2"/>
              <a:gd name="T20" fmla="*/ 2147483646 w 2"/>
              <a:gd name="T21" fmla="*/ 2147483646 h 2"/>
              <a:gd name="T22" fmla="*/ 2147483646 w 2"/>
              <a:gd name="T23" fmla="*/ 0 h 2"/>
              <a:gd name="T24" fmla="*/ 2147483646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6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28" name="Freeform 1214">
            <a:extLst>
              <a:ext uri="{FF2B5EF4-FFF2-40B4-BE49-F238E27FC236}">
                <a16:creationId xmlns="" xmlns:a16="http://schemas.microsoft.com/office/drawing/2014/main" id="{0AAAC998-9132-41B5-9887-7BC62061DCB3}"/>
              </a:ext>
            </a:extLst>
          </p:cNvPr>
          <p:cNvSpPr>
            <a:spLocks/>
          </p:cNvSpPr>
          <p:nvPr/>
        </p:nvSpPr>
        <p:spPr bwMode="auto">
          <a:xfrm>
            <a:off x="595319" y="417919"/>
            <a:ext cx="3175" cy="2381"/>
          </a:xfrm>
          <a:custGeom>
            <a:avLst/>
            <a:gdLst>
              <a:gd name="T0" fmla="*/ 0 w 2"/>
              <a:gd name="T1" fmla="*/ 2147483646 h 2"/>
              <a:gd name="T2" fmla="*/ 2147483646 w 2"/>
              <a:gd name="T3" fmla="*/ 2147483646 h 2"/>
              <a:gd name="T4" fmla="*/ 0 w 2"/>
              <a:gd name="T5" fmla="*/ 0 h 2"/>
              <a:gd name="T6" fmla="*/ 0 w 2"/>
              <a:gd name="T7" fmla="*/ 2147483646 h 2"/>
              <a:gd name="T8" fmla="*/ 0 w 2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29" name="Rectangle 1215">
            <a:extLst>
              <a:ext uri="{FF2B5EF4-FFF2-40B4-BE49-F238E27FC236}">
                <a16:creationId xmlns="" xmlns:a16="http://schemas.microsoft.com/office/drawing/2014/main" id="{69813135-C6E6-4C9F-BC0F-95BFD8BC0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13" y="470306"/>
            <a:ext cx="1587" cy="119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000" b="0"/>
          </a:p>
        </p:txBody>
      </p:sp>
      <p:sp>
        <p:nvSpPr>
          <p:cNvPr id="30" name="Freeform 1217">
            <a:extLst>
              <a:ext uri="{FF2B5EF4-FFF2-40B4-BE49-F238E27FC236}">
                <a16:creationId xmlns="" xmlns:a16="http://schemas.microsoft.com/office/drawing/2014/main" id="{ADD5AAA8-47A7-4D5B-A38E-5C6C64969452}"/>
              </a:ext>
            </a:extLst>
          </p:cNvPr>
          <p:cNvSpPr>
            <a:spLocks/>
          </p:cNvSpPr>
          <p:nvPr/>
        </p:nvSpPr>
        <p:spPr bwMode="auto">
          <a:xfrm>
            <a:off x="595313" y="470306"/>
            <a:ext cx="1587" cy="1190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31" name="Freeform 1219">
            <a:extLst>
              <a:ext uri="{FF2B5EF4-FFF2-40B4-BE49-F238E27FC236}">
                <a16:creationId xmlns="" xmlns:a16="http://schemas.microsoft.com/office/drawing/2014/main" id="{E73C2CD8-7A00-4E1F-A68E-433CCA690B04}"/>
              </a:ext>
            </a:extLst>
          </p:cNvPr>
          <p:cNvSpPr>
            <a:spLocks/>
          </p:cNvSpPr>
          <p:nvPr/>
        </p:nvSpPr>
        <p:spPr bwMode="auto">
          <a:xfrm>
            <a:off x="731840" y="406012"/>
            <a:ext cx="1587" cy="1190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32" name="Freeform 1221">
            <a:extLst>
              <a:ext uri="{FF2B5EF4-FFF2-40B4-BE49-F238E27FC236}">
                <a16:creationId xmlns="" xmlns:a16="http://schemas.microsoft.com/office/drawing/2014/main" id="{C352FEFC-D131-4796-B952-EB70D9C065C9}"/>
              </a:ext>
            </a:extLst>
          </p:cNvPr>
          <p:cNvSpPr>
            <a:spLocks/>
          </p:cNvSpPr>
          <p:nvPr/>
        </p:nvSpPr>
        <p:spPr bwMode="auto">
          <a:xfrm>
            <a:off x="731844" y="406012"/>
            <a:ext cx="3175" cy="2381"/>
          </a:xfrm>
          <a:custGeom>
            <a:avLst/>
            <a:gdLst>
              <a:gd name="T0" fmla="*/ 2147483646 w 2"/>
              <a:gd name="T1" fmla="*/ 0 h 2"/>
              <a:gd name="T2" fmla="*/ 2147483646 w 2"/>
              <a:gd name="T3" fmla="*/ 0 h 2"/>
              <a:gd name="T4" fmla="*/ 2147483646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6 h 2"/>
              <a:gd name="T12" fmla="*/ 2147483646 w 2"/>
              <a:gd name="T13" fmla="*/ 0 h 2"/>
              <a:gd name="T14" fmla="*/ 2147483646 w 2"/>
              <a:gd name="T15" fmla="*/ 0 h 2"/>
              <a:gd name="T16" fmla="*/ 2147483646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6 h 2"/>
              <a:gd name="T24" fmla="*/ 2147483646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33" name="Freeform 1234">
            <a:extLst>
              <a:ext uri="{FF2B5EF4-FFF2-40B4-BE49-F238E27FC236}">
                <a16:creationId xmlns="" xmlns:a16="http://schemas.microsoft.com/office/drawing/2014/main" id="{125C0FCB-58F0-452C-8CE1-6264C20E2D49}"/>
              </a:ext>
            </a:extLst>
          </p:cNvPr>
          <p:cNvSpPr>
            <a:spLocks/>
          </p:cNvSpPr>
          <p:nvPr/>
        </p:nvSpPr>
        <p:spPr bwMode="auto">
          <a:xfrm>
            <a:off x="722319" y="413156"/>
            <a:ext cx="3175" cy="1190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2147483646 w 2"/>
              <a:gd name="T9" fmla="*/ 0 h 1587"/>
              <a:gd name="T10" fmla="*/ 2147483646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6 w 2"/>
              <a:gd name="T25" fmla="*/ 0 h 1587"/>
              <a:gd name="T26" fmla="*/ 2147483646 w 2"/>
              <a:gd name="T27" fmla="*/ 0 h 1587"/>
              <a:gd name="T28" fmla="*/ 2147483646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6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34" name="Line 1237">
            <a:extLst>
              <a:ext uri="{FF2B5EF4-FFF2-40B4-BE49-F238E27FC236}">
                <a16:creationId xmlns="" xmlns:a16="http://schemas.microsoft.com/office/drawing/2014/main" id="{A91A6016-4D02-4DDC-8046-F48CBC47F747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663" y="408394"/>
            <a:ext cx="1587" cy="119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35" name="Line 1238">
            <a:extLst>
              <a:ext uri="{FF2B5EF4-FFF2-40B4-BE49-F238E27FC236}">
                <a16:creationId xmlns="" xmlns:a16="http://schemas.microsoft.com/office/drawing/2014/main" id="{D0B21B03-930B-4719-A235-4384A07D1EF3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663" y="408394"/>
            <a:ext cx="1587" cy="119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36" name="Freeform 1240">
            <a:extLst>
              <a:ext uri="{FF2B5EF4-FFF2-40B4-BE49-F238E27FC236}">
                <a16:creationId xmlns="" xmlns:a16="http://schemas.microsoft.com/office/drawing/2014/main" id="{142060E1-1614-4C64-A582-C2FB95EFBC91}"/>
              </a:ext>
            </a:extLst>
          </p:cNvPr>
          <p:cNvSpPr>
            <a:spLocks/>
          </p:cNvSpPr>
          <p:nvPr/>
        </p:nvSpPr>
        <p:spPr bwMode="auto">
          <a:xfrm>
            <a:off x="728663" y="406012"/>
            <a:ext cx="1587" cy="2381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2147483646 h 2"/>
              <a:gd name="T4" fmla="*/ 0 w 1587"/>
              <a:gd name="T5" fmla="*/ 0 h 2"/>
              <a:gd name="T6" fmla="*/ 0 w 1587"/>
              <a:gd name="T7" fmla="*/ 2147483646 h 2"/>
              <a:gd name="T8" fmla="*/ 0 w 1587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37" name="Freeform 1243">
            <a:extLst>
              <a:ext uri="{FF2B5EF4-FFF2-40B4-BE49-F238E27FC236}">
                <a16:creationId xmlns="" xmlns:a16="http://schemas.microsoft.com/office/drawing/2014/main" id="{509E7F23-25A2-4923-8828-605ACE2F8F9D}"/>
              </a:ext>
            </a:extLst>
          </p:cNvPr>
          <p:cNvSpPr>
            <a:spLocks/>
          </p:cNvSpPr>
          <p:nvPr/>
        </p:nvSpPr>
        <p:spPr bwMode="auto">
          <a:xfrm>
            <a:off x="728669" y="403631"/>
            <a:ext cx="3175" cy="2381"/>
          </a:xfrm>
          <a:custGeom>
            <a:avLst/>
            <a:gdLst>
              <a:gd name="T0" fmla="*/ 2147483646 w 2"/>
              <a:gd name="T1" fmla="*/ 2147483646 h 2"/>
              <a:gd name="T2" fmla="*/ 2147483646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0 w 2"/>
              <a:gd name="T9" fmla="*/ 2147483646 h 2"/>
              <a:gd name="T10" fmla="*/ 0 w 2"/>
              <a:gd name="T11" fmla="*/ 2147483646 h 2"/>
              <a:gd name="T12" fmla="*/ 2147483646 w 2"/>
              <a:gd name="T13" fmla="*/ 2147483646 h 2"/>
              <a:gd name="T14" fmla="*/ 0 w 2"/>
              <a:gd name="T15" fmla="*/ 2147483646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0 w 2"/>
              <a:gd name="T25" fmla="*/ 2147483646 h 2"/>
              <a:gd name="T26" fmla="*/ 0 w 2"/>
              <a:gd name="T27" fmla="*/ 2147483646 h 2"/>
              <a:gd name="T28" fmla="*/ 0 w 2"/>
              <a:gd name="T29" fmla="*/ 2147483646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2147483646 h 2"/>
              <a:gd name="T38" fmla="*/ 2147483646 w 2"/>
              <a:gd name="T39" fmla="*/ 2147483646 h 2"/>
              <a:gd name="T40" fmla="*/ 2147483646 w 2"/>
              <a:gd name="T41" fmla="*/ 2147483646 h 2"/>
              <a:gd name="T42" fmla="*/ 2147483646 w 2"/>
              <a:gd name="T43" fmla="*/ 2147483646 h 2"/>
              <a:gd name="T44" fmla="*/ 2147483646 w 2"/>
              <a:gd name="T45" fmla="*/ 2147483646 h 2"/>
              <a:gd name="T46" fmla="*/ 2147483646 w 2"/>
              <a:gd name="T47" fmla="*/ 2147483646 h 2"/>
              <a:gd name="T48" fmla="*/ 0 w 2"/>
              <a:gd name="T49" fmla="*/ 0 h 2"/>
              <a:gd name="T50" fmla="*/ 0 w 2"/>
              <a:gd name="T51" fmla="*/ 2147483646 h 2"/>
              <a:gd name="T52" fmla="*/ 0 w 2"/>
              <a:gd name="T53" fmla="*/ 2147483646 h 2"/>
              <a:gd name="T54" fmla="*/ 0 w 2"/>
              <a:gd name="T55" fmla="*/ 2147483646 h 2"/>
              <a:gd name="T56" fmla="*/ 2147483646 w 2"/>
              <a:gd name="T57" fmla="*/ 2147483646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38" name="Freeform 1246">
            <a:extLst>
              <a:ext uri="{FF2B5EF4-FFF2-40B4-BE49-F238E27FC236}">
                <a16:creationId xmlns="" xmlns:a16="http://schemas.microsoft.com/office/drawing/2014/main" id="{2302023A-FFCD-4514-9F31-0619DDC85784}"/>
              </a:ext>
            </a:extLst>
          </p:cNvPr>
          <p:cNvSpPr>
            <a:spLocks/>
          </p:cNvSpPr>
          <p:nvPr/>
        </p:nvSpPr>
        <p:spPr bwMode="auto">
          <a:xfrm>
            <a:off x="725494" y="410775"/>
            <a:ext cx="3175" cy="2381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0 h 2"/>
              <a:gd name="T6" fmla="*/ 2147483646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6 h 2"/>
              <a:gd name="T14" fmla="*/ 0 w 2"/>
              <a:gd name="T15" fmla="*/ 2147483646 h 2"/>
              <a:gd name="T16" fmla="*/ 2147483646 w 2"/>
              <a:gd name="T17" fmla="*/ 0 h 2"/>
              <a:gd name="T18" fmla="*/ 2147483646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6 h 2"/>
              <a:gd name="T48" fmla="*/ 0 w 2"/>
              <a:gd name="T49" fmla="*/ 2147483646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39" name="Freeform 1250">
            <a:extLst>
              <a:ext uri="{FF2B5EF4-FFF2-40B4-BE49-F238E27FC236}">
                <a16:creationId xmlns="" xmlns:a16="http://schemas.microsoft.com/office/drawing/2014/main" id="{1FCA7B4C-D91F-4391-816D-032B53E53640}"/>
              </a:ext>
            </a:extLst>
          </p:cNvPr>
          <p:cNvSpPr>
            <a:spLocks/>
          </p:cNvSpPr>
          <p:nvPr/>
        </p:nvSpPr>
        <p:spPr bwMode="auto">
          <a:xfrm>
            <a:off x="731844" y="397669"/>
            <a:ext cx="3175" cy="1191"/>
          </a:xfrm>
          <a:custGeom>
            <a:avLst/>
            <a:gdLst>
              <a:gd name="T0" fmla="*/ 2147483646 w 2"/>
              <a:gd name="T1" fmla="*/ 0 h 1588"/>
              <a:gd name="T2" fmla="*/ 0 w 2"/>
              <a:gd name="T3" fmla="*/ 0 h 1588"/>
              <a:gd name="T4" fmla="*/ 2147483646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40" name="Freeform 1252">
            <a:extLst>
              <a:ext uri="{FF2B5EF4-FFF2-40B4-BE49-F238E27FC236}">
                <a16:creationId xmlns="" xmlns:a16="http://schemas.microsoft.com/office/drawing/2014/main" id="{281F3CB8-D0AC-4486-9D6A-1599A26E4EE4}"/>
              </a:ext>
            </a:extLst>
          </p:cNvPr>
          <p:cNvSpPr>
            <a:spLocks/>
          </p:cNvSpPr>
          <p:nvPr/>
        </p:nvSpPr>
        <p:spPr bwMode="auto">
          <a:xfrm>
            <a:off x="731844" y="395287"/>
            <a:ext cx="3175" cy="5954"/>
          </a:xfrm>
          <a:custGeom>
            <a:avLst/>
            <a:gdLst>
              <a:gd name="T0" fmla="*/ 2147483646 w 2"/>
              <a:gd name="T1" fmla="*/ 2147483646 h 5"/>
              <a:gd name="T2" fmla="*/ 2147483646 w 2"/>
              <a:gd name="T3" fmla="*/ 2147483646 h 5"/>
              <a:gd name="T4" fmla="*/ 0 w 2"/>
              <a:gd name="T5" fmla="*/ 0 h 5"/>
              <a:gd name="T6" fmla="*/ 0 w 2"/>
              <a:gd name="T7" fmla="*/ 2147483646 h 5"/>
              <a:gd name="T8" fmla="*/ 0 w 2"/>
              <a:gd name="T9" fmla="*/ 2147483646 h 5"/>
              <a:gd name="T10" fmla="*/ 2147483646 w 2"/>
              <a:gd name="T11" fmla="*/ 2147483646 h 5"/>
              <a:gd name="T12" fmla="*/ 2147483646 w 2"/>
              <a:gd name="T13" fmla="*/ 2147483646 h 5"/>
              <a:gd name="T14" fmla="*/ 2147483646 w 2"/>
              <a:gd name="T15" fmla="*/ 2147483646 h 5"/>
              <a:gd name="T16" fmla="*/ 0 w 2"/>
              <a:gd name="T17" fmla="*/ 0 h 5"/>
              <a:gd name="T18" fmla="*/ 0 w 2"/>
              <a:gd name="T19" fmla="*/ 2147483646 h 5"/>
              <a:gd name="T20" fmla="*/ 0 w 2"/>
              <a:gd name="T21" fmla="*/ 2147483646 h 5"/>
              <a:gd name="T22" fmla="*/ 2147483646 w 2"/>
              <a:gd name="T23" fmla="*/ 2147483646 h 5"/>
              <a:gd name="T24" fmla="*/ 2147483646 w 2"/>
              <a:gd name="T25" fmla="*/ 2147483646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41" name="Freeform 1255">
            <a:extLst>
              <a:ext uri="{FF2B5EF4-FFF2-40B4-BE49-F238E27FC236}">
                <a16:creationId xmlns="" xmlns:a16="http://schemas.microsoft.com/office/drawing/2014/main" id="{03D6E985-3C08-4540-8681-04FA2F39C78A}"/>
              </a:ext>
            </a:extLst>
          </p:cNvPr>
          <p:cNvSpPr>
            <a:spLocks/>
          </p:cNvSpPr>
          <p:nvPr/>
        </p:nvSpPr>
        <p:spPr bwMode="auto">
          <a:xfrm>
            <a:off x="712794" y="413156"/>
            <a:ext cx="3175" cy="1190"/>
          </a:xfrm>
          <a:custGeom>
            <a:avLst/>
            <a:gdLst>
              <a:gd name="T0" fmla="*/ 0 w 2"/>
              <a:gd name="T1" fmla="*/ 0 h 1587"/>
              <a:gd name="T2" fmla="*/ 2147483646 w 2"/>
              <a:gd name="T3" fmla="*/ 0 h 1587"/>
              <a:gd name="T4" fmla="*/ 2147483646 w 2"/>
              <a:gd name="T5" fmla="*/ 0 h 1587"/>
              <a:gd name="T6" fmla="*/ 2147483646 w 2"/>
              <a:gd name="T7" fmla="*/ 0 h 1587"/>
              <a:gd name="T8" fmla="*/ 2147483646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6 w 2"/>
              <a:gd name="T19" fmla="*/ 0 h 1587"/>
              <a:gd name="T20" fmla="*/ 2147483646 w 2"/>
              <a:gd name="T21" fmla="*/ 0 h 1587"/>
              <a:gd name="T22" fmla="*/ 2147483646 w 2"/>
              <a:gd name="T23" fmla="*/ 0 h 1587"/>
              <a:gd name="T24" fmla="*/ 2147483646 w 2"/>
              <a:gd name="T25" fmla="*/ 0 h 1587"/>
              <a:gd name="T26" fmla="*/ 2147483646 w 2"/>
              <a:gd name="T27" fmla="*/ 0 h 1587"/>
              <a:gd name="T28" fmla="*/ 2147483646 w 2"/>
              <a:gd name="T29" fmla="*/ 0 h 1587"/>
              <a:gd name="T30" fmla="*/ 2147483646 w 2"/>
              <a:gd name="T31" fmla="*/ 0 h 1587"/>
              <a:gd name="T32" fmla="*/ 2147483646 w 2"/>
              <a:gd name="T33" fmla="*/ 0 h 1587"/>
              <a:gd name="T34" fmla="*/ 2147483646 w 2"/>
              <a:gd name="T35" fmla="*/ 0 h 1587"/>
              <a:gd name="T36" fmla="*/ 2147483646 w 2"/>
              <a:gd name="T37" fmla="*/ 0 h 1587"/>
              <a:gd name="T38" fmla="*/ 2147483646 w 2"/>
              <a:gd name="T39" fmla="*/ 0 h 1587"/>
              <a:gd name="T40" fmla="*/ 2147483646 w 2"/>
              <a:gd name="T41" fmla="*/ 0 h 1587"/>
              <a:gd name="T42" fmla="*/ 2147483646 w 2"/>
              <a:gd name="T43" fmla="*/ 0 h 1587"/>
              <a:gd name="T44" fmla="*/ 2147483646 w 2"/>
              <a:gd name="T45" fmla="*/ 0 h 1587"/>
              <a:gd name="T46" fmla="*/ 2147483646 w 2"/>
              <a:gd name="T47" fmla="*/ 0 h 1587"/>
              <a:gd name="T48" fmla="*/ 2147483646 w 2"/>
              <a:gd name="T49" fmla="*/ 0 h 1587"/>
              <a:gd name="T50" fmla="*/ 2147483646 w 2"/>
              <a:gd name="T51" fmla="*/ 0 h 1587"/>
              <a:gd name="T52" fmla="*/ 2147483646 w 2"/>
              <a:gd name="T53" fmla="*/ 0 h 1587"/>
              <a:gd name="T54" fmla="*/ 2147483646 w 2"/>
              <a:gd name="T55" fmla="*/ 0 h 1587"/>
              <a:gd name="T56" fmla="*/ 2147483646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42" name="Rectangle 1256">
            <a:extLst>
              <a:ext uri="{FF2B5EF4-FFF2-40B4-BE49-F238E27FC236}">
                <a16:creationId xmlns="" xmlns:a16="http://schemas.microsoft.com/office/drawing/2014/main" id="{3D99448F-7F32-4741-A7AE-E90A2DA3B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5" y="413156"/>
            <a:ext cx="1587" cy="11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000" b="0"/>
          </a:p>
        </p:txBody>
      </p:sp>
      <p:sp>
        <p:nvSpPr>
          <p:cNvPr id="43" name="Freeform 1258">
            <a:extLst>
              <a:ext uri="{FF2B5EF4-FFF2-40B4-BE49-F238E27FC236}">
                <a16:creationId xmlns="" xmlns:a16="http://schemas.microsoft.com/office/drawing/2014/main" id="{6BC73B0D-FC3B-4993-A8F1-9998E3AFFF7C}"/>
              </a:ext>
            </a:extLst>
          </p:cNvPr>
          <p:cNvSpPr>
            <a:spLocks/>
          </p:cNvSpPr>
          <p:nvPr/>
        </p:nvSpPr>
        <p:spPr bwMode="auto">
          <a:xfrm>
            <a:off x="722315" y="413156"/>
            <a:ext cx="1587" cy="1190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44" name="Freeform 1266">
            <a:extLst>
              <a:ext uri="{FF2B5EF4-FFF2-40B4-BE49-F238E27FC236}">
                <a16:creationId xmlns="" xmlns:a16="http://schemas.microsoft.com/office/drawing/2014/main" id="{0726FD1F-A7EF-4E85-A003-4BE386E6116D}"/>
              </a:ext>
            </a:extLst>
          </p:cNvPr>
          <p:cNvSpPr>
            <a:spLocks/>
          </p:cNvSpPr>
          <p:nvPr/>
        </p:nvSpPr>
        <p:spPr bwMode="auto">
          <a:xfrm>
            <a:off x="728663" y="401250"/>
            <a:ext cx="1587" cy="1190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45" name="Freeform 1269">
            <a:extLst>
              <a:ext uri="{FF2B5EF4-FFF2-40B4-BE49-F238E27FC236}">
                <a16:creationId xmlns="" xmlns:a16="http://schemas.microsoft.com/office/drawing/2014/main" id="{DE9E5F17-5D03-4089-8CA3-7479F5C9C084}"/>
              </a:ext>
            </a:extLst>
          </p:cNvPr>
          <p:cNvSpPr>
            <a:spLocks/>
          </p:cNvSpPr>
          <p:nvPr/>
        </p:nvSpPr>
        <p:spPr bwMode="auto">
          <a:xfrm>
            <a:off x="728669" y="397678"/>
            <a:ext cx="3175" cy="3572"/>
          </a:xfrm>
          <a:custGeom>
            <a:avLst/>
            <a:gdLst>
              <a:gd name="T0" fmla="*/ 0 w 2"/>
              <a:gd name="T1" fmla="*/ 2147483646 h 3"/>
              <a:gd name="T2" fmla="*/ 2147483646 w 2"/>
              <a:gd name="T3" fmla="*/ 0 h 3"/>
              <a:gd name="T4" fmla="*/ 2147483646 w 2"/>
              <a:gd name="T5" fmla="*/ 0 h 3"/>
              <a:gd name="T6" fmla="*/ 2147483646 w 2"/>
              <a:gd name="T7" fmla="*/ 0 h 3"/>
              <a:gd name="T8" fmla="*/ 2147483646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6 h 3"/>
              <a:gd name="T16" fmla="*/ 0 w 2"/>
              <a:gd name="T17" fmla="*/ 2147483646 h 3"/>
              <a:gd name="T18" fmla="*/ 2147483646 w 2"/>
              <a:gd name="T19" fmla="*/ 0 h 3"/>
              <a:gd name="T20" fmla="*/ 2147483646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6 h 3"/>
              <a:gd name="T40" fmla="*/ 0 w 2"/>
              <a:gd name="T41" fmla="*/ 2147483646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46" name="Line 1270">
            <a:extLst>
              <a:ext uri="{FF2B5EF4-FFF2-40B4-BE49-F238E27FC236}">
                <a16:creationId xmlns="" xmlns:a16="http://schemas.microsoft.com/office/drawing/2014/main" id="{CA5D142B-5F4B-4436-9CD3-DD97111C62D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663" y="397669"/>
            <a:ext cx="1587" cy="1191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47" name="Line 1271">
            <a:extLst>
              <a:ext uri="{FF2B5EF4-FFF2-40B4-BE49-F238E27FC236}">
                <a16:creationId xmlns="" xmlns:a16="http://schemas.microsoft.com/office/drawing/2014/main" id="{AC9B7AC9-EFFE-4FDB-94C3-CBE08CD1FE94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663" y="397669"/>
            <a:ext cx="1587" cy="1191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48" name="Rectangle 1272">
            <a:extLst>
              <a:ext uri="{FF2B5EF4-FFF2-40B4-BE49-F238E27FC236}">
                <a16:creationId xmlns="" xmlns:a16="http://schemas.microsoft.com/office/drawing/2014/main" id="{6EC3F3C3-2E0A-40D7-91FA-DC3037CE3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663" y="397669"/>
            <a:ext cx="1587" cy="119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000" b="0"/>
          </a:p>
        </p:txBody>
      </p:sp>
      <p:sp>
        <p:nvSpPr>
          <p:cNvPr id="49" name="Rectangle 1273">
            <a:extLst>
              <a:ext uri="{FF2B5EF4-FFF2-40B4-BE49-F238E27FC236}">
                <a16:creationId xmlns="" xmlns:a16="http://schemas.microsoft.com/office/drawing/2014/main" id="{99FD82D0-BD90-4A25-BB52-68332BE09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663" y="397669"/>
            <a:ext cx="1587" cy="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000" b="0"/>
          </a:p>
        </p:txBody>
      </p:sp>
      <p:sp>
        <p:nvSpPr>
          <p:cNvPr id="50" name="Line 1274">
            <a:extLst>
              <a:ext uri="{FF2B5EF4-FFF2-40B4-BE49-F238E27FC236}">
                <a16:creationId xmlns="" xmlns:a16="http://schemas.microsoft.com/office/drawing/2014/main" id="{278134DA-C316-4DB8-8B99-2567D3F4A02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663" y="395288"/>
            <a:ext cx="1587" cy="1191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51" name="Line 1275">
            <a:extLst>
              <a:ext uri="{FF2B5EF4-FFF2-40B4-BE49-F238E27FC236}">
                <a16:creationId xmlns="" xmlns:a16="http://schemas.microsoft.com/office/drawing/2014/main" id="{4EF7BDEF-05E6-421D-BD48-0282BD80E2EF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663" y="395288"/>
            <a:ext cx="1587" cy="1191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52" name="Freeform 1277">
            <a:extLst>
              <a:ext uri="{FF2B5EF4-FFF2-40B4-BE49-F238E27FC236}">
                <a16:creationId xmlns="" xmlns:a16="http://schemas.microsoft.com/office/drawing/2014/main" id="{B1E00F3E-9E59-4D96-95A7-6D1698BC7559}"/>
              </a:ext>
            </a:extLst>
          </p:cNvPr>
          <p:cNvSpPr>
            <a:spLocks/>
          </p:cNvSpPr>
          <p:nvPr/>
        </p:nvSpPr>
        <p:spPr bwMode="auto">
          <a:xfrm>
            <a:off x="728663" y="392915"/>
            <a:ext cx="1587" cy="2381"/>
          </a:xfrm>
          <a:custGeom>
            <a:avLst/>
            <a:gdLst>
              <a:gd name="T0" fmla="*/ 0 w 1587"/>
              <a:gd name="T1" fmla="*/ 2147483646 h 2"/>
              <a:gd name="T2" fmla="*/ 0 w 1587"/>
              <a:gd name="T3" fmla="*/ 2147483646 h 2"/>
              <a:gd name="T4" fmla="*/ 0 w 1587"/>
              <a:gd name="T5" fmla="*/ 0 h 2"/>
              <a:gd name="T6" fmla="*/ 0 w 1587"/>
              <a:gd name="T7" fmla="*/ 2147483646 h 2"/>
              <a:gd name="T8" fmla="*/ 0 w 1587"/>
              <a:gd name="T9" fmla="*/ 2147483646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53" name="Freeform 1287">
            <a:extLst>
              <a:ext uri="{FF2B5EF4-FFF2-40B4-BE49-F238E27FC236}">
                <a16:creationId xmlns="" xmlns:a16="http://schemas.microsoft.com/office/drawing/2014/main" id="{FC58C5FD-F395-430E-9C5E-3988051F1420}"/>
              </a:ext>
            </a:extLst>
          </p:cNvPr>
          <p:cNvSpPr>
            <a:spLocks/>
          </p:cNvSpPr>
          <p:nvPr/>
        </p:nvSpPr>
        <p:spPr bwMode="auto">
          <a:xfrm>
            <a:off x="719144" y="385763"/>
            <a:ext cx="3175" cy="2381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6 h 2"/>
              <a:gd name="T18" fmla="*/ 0 w 2"/>
              <a:gd name="T19" fmla="*/ 2147483646 h 2"/>
              <a:gd name="T20" fmla="*/ 0 w 2"/>
              <a:gd name="T21" fmla="*/ 2147483646 h 2"/>
              <a:gd name="T22" fmla="*/ 0 w 2"/>
              <a:gd name="T23" fmla="*/ 2147483646 h 2"/>
              <a:gd name="T24" fmla="*/ 2147483646 w 2"/>
              <a:gd name="T25" fmla="*/ 2147483646 h 2"/>
              <a:gd name="T26" fmla="*/ 2147483646 w 2"/>
              <a:gd name="T27" fmla="*/ 2147483646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54" name="Freeform 1290">
            <a:extLst>
              <a:ext uri="{FF2B5EF4-FFF2-40B4-BE49-F238E27FC236}">
                <a16:creationId xmlns="" xmlns:a16="http://schemas.microsoft.com/office/drawing/2014/main" id="{E086A856-D33D-4BFB-BD0D-35E82FCE6142}"/>
              </a:ext>
            </a:extLst>
          </p:cNvPr>
          <p:cNvSpPr>
            <a:spLocks/>
          </p:cNvSpPr>
          <p:nvPr/>
        </p:nvSpPr>
        <p:spPr bwMode="auto">
          <a:xfrm>
            <a:off x="719144" y="388146"/>
            <a:ext cx="3175" cy="2381"/>
          </a:xfrm>
          <a:custGeom>
            <a:avLst/>
            <a:gdLst>
              <a:gd name="T0" fmla="*/ 0 w 2"/>
              <a:gd name="T1" fmla="*/ 2147483646 h 2"/>
              <a:gd name="T2" fmla="*/ 0 w 2"/>
              <a:gd name="T3" fmla="*/ 2147483646 h 2"/>
              <a:gd name="T4" fmla="*/ 2147483646 w 2"/>
              <a:gd name="T5" fmla="*/ 2147483646 h 2"/>
              <a:gd name="T6" fmla="*/ 2147483646 w 2"/>
              <a:gd name="T7" fmla="*/ 2147483646 h 2"/>
              <a:gd name="T8" fmla="*/ 2147483646 w 2"/>
              <a:gd name="T9" fmla="*/ 2147483646 h 2"/>
              <a:gd name="T10" fmla="*/ 2147483646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6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6 h 2"/>
              <a:gd name="T32" fmla="*/ 0 w 2"/>
              <a:gd name="T33" fmla="*/ 2147483646 h 2"/>
              <a:gd name="T34" fmla="*/ 0 w 2"/>
              <a:gd name="T35" fmla="*/ 2147483646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6 h 2"/>
              <a:gd name="T50" fmla="*/ 2147483646 w 2"/>
              <a:gd name="T51" fmla="*/ 2147483646 h 2"/>
              <a:gd name="T52" fmla="*/ 2147483646 w 2"/>
              <a:gd name="T53" fmla="*/ 0 h 2"/>
              <a:gd name="T54" fmla="*/ 2147483646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6 h 2"/>
              <a:gd name="T62" fmla="*/ 0 w 2"/>
              <a:gd name="T63" fmla="*/ 2147483646 h 2"/>
              <a:gd name="T64" fmla="*/ 2147483646 w 2"/>
              <a:gd name="T65" fmla="*/ 2147483646 h 2"/>
              <a:gd name="T66" fmla="*/ 2147483646 w 2"/>
              <a:gd name="T67" fmla="*/ 2147483646 h 2"/>
              <a:gd name="T68" fmla="*/ 0 w 2"/>
              <a:gd name="T69" fmla="*/ 2147483646 h 2"/>
              <a:gd name="T70" fmla="*/ 0 w 2"/>
              <a:gd name="T71" fmla="*/ 2147483646 h 2"/>
              <a:gd name="T72" fmla="*/ 0 w 2"/>
              <a:gd name="T73" fmla="*/ 2147483646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55" name="Rectangle 1335">
            <a:extLst>
              <a:ext uri="{FF2B5EF4-FFF2-40B4-BE49-F238E27FC236}">
                <a16:creationId xmlns="" xmlns:a16="http://schemas.microsoft.com/office/drawing/2014/main" id="{B6AC3FB8-0A74-43B7-990E-72D2C843E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4" y="381000"/>
            <a:ext cx="1587" cy="119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000" b="0"/>
          </a:p>
        </p:txBody>
      </p:sp>
      <p:sp>
        <p:nvSpPr>
          <p:cNvPr id="56" name="Rectangle 1336">
            <a:extLst>
              <a:ext uri="{FF2B5EF4-FFF2-40B4-BE49-F238E27FC236}">
                <a16:creationId xmlns="" xmlns:a16="http://schemas.microsoft.com/office/drawing/2014/main" id="{2C25C6B1-10BE-4349-AF78-68FC4B333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5" y="371475"/>
            <a:ext cx="1587" cy="119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000" b="0"/>
          </a:p>
        </p:txBody>
      </p:sp>
      <p:sp>
        <p:nvSpPr>
          <p:cNvPr id="57" name="Rectangle 1337">
            <a:extLst>
              <a:ext uri="{FF2B5EF4-FFF2-40B4-BE49-F238E27FC236}">
                <a16:creationId xmlns="" xmlns:a16="http://schemas.microsoft.com/office/drawing/2014/main" id="{6402DAC1-E5DB-4E01-BC60-D539035C3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5" y="371475"/>
            <a:ext cx="1587" cy="119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000" b="0"/>
          </a:p>
        </p:txBody>
      </p:sp>
      <p:sp>
        <p:nvSpPr>
          <p:cNvPr id="58" name="Rectangle 1340">
            <a:extLst>
              <a:ext uri="{FF2B5EF4-FFF2-40B4-BE49-F238E27FC236}">
                <a16:creationId xmlns="" xmlns:a16="http://schemas.microsoft.com/office/drawing/2014/main" id="{A311EB9B-F060-4210-9AA4-C525FBC7A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4" y="381000"/>
            <a:ext cx="1587" cy="119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000" b="0"/>
          </a:p>
        </p:txBody>
      </p:sp>
      <p:sp>
        <p:nvSpPr>
          <p:cNvPr id="59" name="Rectangle 1341">
            <a:extLst>
              <a:ext uri="{FF2B5EF4-FFF2-40B4-BE49-F238E27FC236}">
                <a16:creationId xmlns="" xmlns:a16="http://schemas.microsoft.com/office/drawing/2014/main" id="{D4E7762F-FA31-40C2-BF2B-15BF4EF9C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4" y="381000"/>
            <a:ext cx="1587" cy="119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000" b="0"/>
          </a:p>
        </p:txBody>
      </p:sp>
      <p:sp>
        <p:nvSpPr>
          <p:cNvPr id="60" name="Rectangle 1342">
            <a:extLst>
              <a:ext uri="{FF2B5EF4-FFF2-40B4-BE49-F238E27FC236}">
                <a16:creationId xmlns="" xmlns:a16="http://schemas.microsoft.com/office/drawing/2014/main" id="{E6846F44-F895-431C-ABF4-E9876AA86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4" y="381000"/>
            <a:ext cx="1587" cy="119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000" b="0"/>
          </a:p>
        </p:txBody>
      </p:sp>
      <p:sp>
        <p:nvSpPr>
          <p:cNvPr id="61" name="Rectangle 1343">
            <a:extLst>
              <a:ext uri="{FF2B5EF4-FFF2-40B4-BE49-F238E27FC236}">
                <a16:creationId xmlns="" xmlns:a16="http://schemas.microsoft.com/office/drawing/2014/main" id="{050F88B2-DE9C-40A6-A728-4BD5A1764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4" y="381000"/>
            <a:ext cx="1587" cy="119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000" b="0"/>
          </a:p>
        </p:txBody>
      </p:sp>
      <p:sp>
        <p:nvSpPr>
          <p:cNvPr id="62" name="Rectangle 1344">
            <a:extLst>
              <a:ext uri="{FF2B5EF4-FFF2-40B4-BE49-F238E27FC236}">
                <a16:creationId xmlns="" xmlns:a16="http://schemas.microsoft.com/office/drawing/2014/main" id="{EFE43AE8-05A8-4408-A9BD-AC9E78349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140" y="364336"/>
            <a:ext cx="1587" cy="238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000" b="0"/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18F53F99-F77F-457D-92EF-9C8D6EEE8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33746"/>
            <a:ext cx="9144000" cy="13216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0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4" y="892350"/>
            <a:ext cx="6971806" cy="136662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2700" b="1" baseline="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8" y="2250004"/>
            <a:ext cx="6959257" cy="65691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418667" y="3695709"/>
            <a:ext cx="3065762" cy="746779"/>
          </a:xfrm>
        </p:spPr>
        <p:txBody>
          <a:bodyPr anchor="b"/>
          <a:lstStyle>
            <a:lvl1pPr algn="r">
              <a:lnSpc>
                <a:spcPct val="100000"/>
              </a:lnSpc>
              <a:defRPr sz="11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</p:txBody>
      </p:sp>
      <p:sp>
        <p:nvSpPr>
          <p:cNvPr id="65" name="Rectangle 1028">
            <a:extLst>
              <a:ext uri="{FF2B5EF4-FFF2-40B4-BE49-F238E27FC236}">
                <a16:creationId xmlns="" xmlns:a16="http://schemas.microsoft.com/office/drawing/2014/main" id="{98EFCDE9-2C48-4AB6-B549-CD3F07A69756}"/>
              </a:ext>
            </a:extLst>
          </p:cNvPr>
          <p:cNvSpPr>
            <a:spLocks noGrp="1" noChangeArrowheads="1"/>
          </p:cNvSpPr>
          <p:nvPr>
            <p:ph type="dt" sz="half" idx="15"/>
          </p:nvPr>
        </p:nvSpPr>
        <p:spPr>
          <a:xfrm>
            <a:off x="5932488" y="4481513"/>
            <a:ext cx="2552700" cy="229791"/>
          </a:xfrm>
        </p:spPr>
        <p:txBody>
          <a:bodyPr rIns="0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7EFB8129-7A1F-43ED-980A-29B492511F1D}" type="datetime1">
              <a:rPr lang="fr-FR" smtClean="0"/>
              <a:pPr>
                <a:defRPr/>
              </a:pPr>
              <a:t>22/06/2021</a:t>
            </a:fld>
            <a:endParaRPr lang="en-US"/>
          </a:p>
        </p:txBody>
      </p:sp>
      <p:pic>
        <p:nvPicPr>
          <p:cNvPr id="67" name="Picture 63">
            <a:extLst>
              <a:ext uri="{FF2B5EF4-FFF2-40B4-BE49-F238E27FC236}">
                <a16:creationId xmlns="" xmlns:a16="http://schemas.microsoft.com/office/drawing/2014/main" id="{9D1BE5F9-6D18-4B34-9742-CEABD9F4F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40" y="3616347"/>
            <a:ext cx="3662363" cy="717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58374232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BEAF9DC-F3D6-44B0-B63B-D33720713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25104"/>
            <a:ext cx="9144000" cy="1321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000" b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940" y="226228"/>
            <a:ext cx="8462029" cy="567530"/>
          </a:xfrm>
        </p:spPr>
        <p:txBody>
          <a:bodyPr anchor="b"/>
          <a:lstStyle>
            <a:lvl1pPr>
              <a:defRPr sz="18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198960"/>
            <a:ext cx="8477250" cy="3460353"/>
          </a:xfrm>
        </p:spPr>
        <p:txBody>
          <a:bodyPr>
            <a:normAutofit/>
          </a:bodyPr>
          <a:lstStyle>
            <a:lvl1pPr marL="257175" indent="-257175">
              <a:lnSpc>
                <a:spcPct val="100000"/>
              </a:lnSpc>
              <a:spcBef>
                <a:spcPts val="900"/>
              </a:spcBef>
              <a:buClr>
                <a:schemeClr val="accent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tabLst>
                <a:tab pos="6301979" algn="r"/>
              </a:tabLst>
              <a:defRPr lang="en-US" sz="1400" b="0" baseline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="" xmlns:a16="http://schemas.microsoft.com/office/drawing/2014/main" id="{D95AB21E-52C4-4B81-B90A-2A8C5B0C34C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946764" y="4743684"/>
            <a:ext cx="2057400" cy="273844"/>
          </a:xfrm>
        </p:spPr>
        <p:txBody>
          <a:bodyPr/>
          <a:lstStyle>
            <a:lvl1pPr>
              <a:defRPr smtClean="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4CBA9D70-FFDF-4BA6-8ACE-55AF4B6550A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="" xmlns:a16="http://schemas.microsoft.com/office/drawing/2014/main" id="{B3F4CB51-81D3-4553-811D-0EB2F5B5E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672" y="4796198"/>
            <a:ext cx="1011798" cy="1700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1034700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6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974475824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7111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355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81281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650138836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10063279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4267" b="0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4267" b="0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863591609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735777986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973263630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3556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2489"/>
            </a:lvl1pPr>
            <a:lvl2pPr marL="812567" indent="0">
              <a:buNone/>
              <a:defRPr sz="2489"/>
            </a:lvl2pPr>
            <a:lvl3pPr marL="1625133" indent="0">
              <a:buNone/>
              <a:defRPr sz="2133"/>
            </a:lvl3pPr>
            <a:lvl4pPr marL="2437700" indent="0">
              <a:buNone/>
              <a:defRPr sz="1778"/>
            </a:lvl4pPr>
            <a:lvl5pPr marL="3250265" indent="0">
              <a:buNone/>
              <a:defRPr sz="1778"/>
            </a:lvl5pPr>
            <a:lvl6pPr marL="4062831" indent="0">
              <a:buNone/>
              <a:defRPr sz="1778"/>
            </a:lvl6pPr>
            <a:lvl7pPr marL="4875398" indent="0">
              <a:buNone/>
              <a:defRPr sz="1778"/>
            </a:lvl7pPr>
            <a:lvl8pPr marL="5687964" indent="0">
              <a:buNone/>
              <a:defRPr sz="1778"/>
            </a:lvl8pPr>
            <a:lvl9pPr marL="6500531" indent="0">
              <a:buNone/>
              <a:defRPr sz="1778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31536050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4267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2844"/>
            </a:lvl1pPr>
            <a:lvl2pPr marL="812810" indent="0">
              <a:buNone/>
              <a:defRPr sz="2844"/>
            </a:lvl2pPr>
            <a:lvl3pPr marL="1625620" indent="0">
              <a:buNone/>
              <a:defRPr sz="2844"/>
            </a:lvl3pPr>
            <a:lvl4pPr marL="2438430" indent="0">
              <a:buNone/>
              <a:defRPr sz="2844"/>
            </a:lvl4pPr>
            <a:lvl5pPr marL="3251241" indent="0">
              <a:buNone/>
              <a:defRPr sz="2844"/>
            </a:lvl5pPr>
            <a:lvl6pPr marL="4064051" indent="0">
              <a:buNone/>
              <a:defRPr sz="2844"/>
            </a:lvl6pPr>
            <a:lvl7pPr marL="4876861" indent="0">
              <a:buNone/>
              <a:defRPr sz="2844"/>
            </a:lvl7pPr>
            <a:lvl8pPr marL="5689671" indent="0">
              <a:buNone/>
              <a:defRPr sz="2844"/>
            </a:lvl8pPr>
            <a:lvl9pPr marL="6502481" indent="0">
              <a:buNone/>
              <a:defRPr sz="2844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2133"/>
            </a:lvl1pPr>
            <a:lvl2pPr marL="812810" indent="0">
              <a:buNone/>
              <a:defRPr sz="2133"/>
            </a:lvl2pPr>
            <a:lvl3pPr marL="1625620" indent="0">
              <a:buNone/>
              <a:defRPr sz="1778"/>
            </a:lvl3pPr>
            <a:lvl4pPr marL="2438430" indent="0">
              <a:buNone/>
              <a:defRPr sz="1600"/>
            </a:lvl4pPr>
            <a:lvl5pPr marL="3251241" indent="0">
              <a:buNone/>
              <a:defRPr sz="1600"/>
            </a:lvl5pPr>
            <a:lvl6pPr marL="4064051" indent="0">
              <a:buNone/>
              <a:defRPr sz="1600"/>
            </a:lvl6pPr>
            <a:lvl7pPr marL="4876861" indent="0">
              <a:buNone/>
              <a:defRPr sz="1600"/>
            </a:lvl7pPr>
            <a:lvl8pPr marL="5689671" indent="0">
              <a:buNone/>
              <a:defRPr sz="1600"/>
            </a:lvl8pPr>
            <a:lvl9pPr marL="6502481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45258356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60525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pn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pn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391500" y="150162"/>
            <a:ext cx="7852200" cy="689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000" dirty="0">
                <a:solidFill>
                  <a:srgbClr val="739E4F"/>
                </a:solidFill>
              </a:rPr>
              <a:t>COP Face to Face</a:t>
            </a:r>
            <a:endParaRPr sz="4000" dirty="0">
              <a:solidFill>
                <a:srgbClr val="739E4F"/>
              </a:solidFill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4294967295"/>
          </p:nvPr>
        </p:nvSpPr>
        <p:spPr>
          <a:xfrm>
            <a:off x="0" y="866775"/>
            <a:ext cx="7800975" cy="793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1600" b="1" dirty="0">
                <a:solidFill>
                  <a:srgbClr val="739E4F"/>
                </a:solidFill>
                <a:latin typeface="Arial"/>
                <a:ea typeface="Arial"/>
                <a:cs typeface="Arial"/>
                <a:sym typeface="Arial"/>
              </a:rPr>
              <a:t>Learning from COVID-19. How COVID-19 Social Protection Shock Response Interventions Have Been Integrated into National Policies</a:t>
            </a:r>
            <a:endParaRPr sz="1600" b="1" dirty="0">
              <a:solidFill>
                <a:srgbClr val="739E4F"/>
              </a:solidFill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391500" y="2800209"/>
            <a:ext cx="8222946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2400" b="1" dirty="0" smtClean="0"/>
              <a:t>Taking Lessons From </a:t>
            </a:r>
            <a:r>
              <a:rPr lang="en-US" sz="2400" b="1" dirty="0" err="1" smtClean="0"/>
              <a:t>Covid</a:t>
            </a:r>
            <a:r>
              <a:rPr lang="en-US" sz="2400" b="1" dirty="0" smtClean="0"/>
              <a:t> Sp Response Forward</a:t>
            </a:r>
          </a:p>
          <a:p>
            <a:pPr lvl="0" algn="ctr"/>
            <a:r>
              <a:rPr lang="en-US" sz="2400" b="1" dirty="0" smtClean="0"/>
              <a:t>Urban Focus</a:t>
            </a:r>
            <a:endParaRPr lang="en-US" sz="2400" b="1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Malawi</a:t>
            </a:r>
          </a:p>
          <a:p>
            <a:pPr algn="ctr"/>
            <a:endParaRPr lang="en-US" sz="2400" dirty="0" smtClean="0"/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221451"/>
            <a:ext cx="753475" cy="7534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/>
          <p:nvPr/>
        </p:nvSpPr>
        <p:spPr>
          <a:xfrm rot="-5400000">
            <a:off x="7421825" y="3424151"/>
            <a:ext cx="1729200" cy="1715400"/>
          </a:xfrm>
          <a:prstGeom prst="rtTriangle">
            <a:avLst/>
          </a:prstGeom>
          <a:solidFill>
            <a:srgbClr val="739E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86B334"/>
              </a:highlight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6961775" y="2978550"/>
            <a:ext cx="2182204" cy="2179150"/>
          </a:xfrm>
          <a:custGeom>
            <a:avLst/>
            <a:gdLst/>
            <a:ahLst/>
            <a:cxnLst/>
            <a:rect l="l" t="t" r="r" b="b"/>
            <a:pathLst>
              <a:path w="88861" h="89145" extrusionOk="0">
                <a:moveTo>
                  <a:pt x="0" y="89145"/>
                </a:moveTo>
                <a:lnTo>
                  <a:pt x="88861" y="0"/>
                </a:lnTo>
                <a:close/>
              </a:path>
            </a:pathLst>
          </a:custGeom>
          <a:solidFill>
            <a:srgbClr val="86B334"/>
          </a:solidFill>
          <a:ln w="28575" cap="flat" cmpd="sng">
            <a:solidFill>
              <a:srgbClr val="86B33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xmlns="" id="{F20F8CD7-A23B-4377-8676-53B14C0112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3375" y="4500563"/>
            <a:ext cx="1073150" cy="460375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xmlns="" id="{D5049AC6-5B12-4656-B398-821778E4C7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6138" y="4500563"/>
            <a:ext cx="1076325" cy="460375"/>
          </a:xfrm>
          <a:prstGeom prst="rect">
            <a:avLst/>
          </a:prstGeom>
        </p:spPr>
      </p:pic>
      <p:sp>
        <p:nvSpPr>
          <p:cNvPr id="12" name="Google Shape;61;p13">
            <a:extLst>
              <a:ext uri="{FF2B5EF4-FFF2-40B4-BE49-F238E27FC236}">
                <a16:creationId xmlns:a16="http://schemas.microsoft.com/office/drawing/2014/main" xmlns="" id="{26A9BB58-D0B4-465B-99E2-030D71BC9477}"/>
              </a:ext>
            </a:extLst>
          </p:cNvPr>
          <p:cNvSpPr txBox="1"/>
          <p:nvPr/>
        </p:nvSpPr>
        <p:spPr>
          <a:xfrm>
            <a:off x="2514975" y="1829845"/>
            <a:ext cx="37923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it" sz="1600" b="1" dirty="0">
                <a:solidFill>
                  <a:schemeClr val="tx2"/>
                </a:solidFill>
              </a:rPr>
              <a:t>Day </a:t>
            </a:r>
            <a:r>
              <a:rPr lang="it" sz="1600" b="1" dirty="0" smtClean="0">
                <a:solidFill>
                  <a:schemeClr val="tx2"/>
                </a:solidFill>
              </a:rPr>
              <a:t>2</a:t>
            </a:r>
            <a:r>
              <a:rPr lang="it" sz="1600" b="1" dirty="0" smtClean="0">
                <a:solidFill>
                  <a:schemeClr val="tx2"/>
                </a:solidFill>
              </a:rPr>
              <a:t>, </a:t>
            </a:r>
            <a:r>
              <a:rPr lang="en-US" sz="1600" b="1" dirty="0" smtClean="0">
                <a:solidFill>
                  <a:schemeClr val="tx2"/>
                </a:solidFill>
              </a:rPr>
              <a:t>Showcasing </a:t>
            </a:r>
            <a:r>
              <a:rPr lang="en-US" sz="1600" b="1" dirty="0" smtClean="0">
                <a:solidFill>
                  <a:schemeClr val="tx2"/>
                </a:solidFill>
              </a:rPr>
              <a:t>Operational Innovation</a:t>
            </a:r>
            <a:endParaRPr lang="en-US" sz="1600" b="1" dirty="0">
              <a:solidFill>
                <a:schemeClr val="tx2"/>
              </a:solidFill>
            </a:endParaRPr>
          </a:p>
          <a:p>
            <a:pPr algn="ctr"/>
            <a:r>
              <a:rPr lang="it" sz="1600" b="1" dirty="0">
                <a:solidFill>
                  <a:schemeClr val="tx2"/>
                </a:solidFill>
              </a:rPr>
              <a:t>June </a:t>
            </a:r>
            <a:r>
              <a:rPr lang="it" sz="1600" b="1" dirty="0" smtClean="0">
                <a:solidFill>
                  <a:schemeClr val="tx2"/>
                </a:solidFill>
              </a:rPr>
              <a:t>23rd, </a:t>
            </a:r>
            <a:r>
              <a:rPr lang="it" sz="1600" b="1" dirty="0">
                <a:solidFill>
                  <a:schemeClr val="tx2"/>
                </a:solidFill>
              </a:rPr>
              <a:t>2021</a:t>
            </a:r>
            <a:endParaRPr lang="en-US" sz="1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311700" y="168575"/>
            <a:ext cx="8520600" cy="9110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739E4F"/>
                </a:solidFill>
              </a:rPr>
              <a:t>INNOVATIONS </a:t>
            </a:r>
            <a:br>
              <a:rPr lang="en-US" sz="3200" dirty="0">
                <a:solidFill>
                  <a:srgbClr val="739E4F"/>
                </a:solidFill>
              </a:rPr>
            </a:br>
            <a:r>
              <a:rPr lang="en-US" sz="3200" dirty="0">
                <a:solidFill>
                  <a:srgbClr val="739E4F"/>
                </a:solidFill>
              </a:rPr>
              <a:t>The use of digital tools</a:t>
            </a:r>
            <a:br>
              <a:rPr lang="en-US" sz="3200" dirty="0">
                <a:solidFill>
                  <a:srgbClr val="739E4F"/>
                </a:solidFill>
              </a:rPr>
            </a:br>
            <a:endParaRPr sz="3200" dirty="0">
              <a:solidFill>
                <a:srgbClr val="739E4F"/>
              </a:solidFill>
            </a:endParaRPr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324916" y="874893"/>
            <a:ext cx="8679900" cy="40273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200" b="1" i="1" dirty="0">
                <a:solidFill>
                  <a:schemeClr val="lt1"/>
                </a:solidFill>
              </a:rPr>
              <a:t>Online  Registration Monitoring App</a:t>
            </a:r>
          </a:p>
          <a:p>
            <a:pPr marL="285750" indent="-285750">
              <a:spcAft>
                <a:spcPts val="1200"/>
              </a:spcAft>
            </a:pPr>
            <a:r>
              <a:rPr lang="en-US" sz="1200" dirty="0">
                <a:solidFill>
                  <a:schemeClr val="accent6">
                    <a:lumMod val="10000"/>
                  </a:schemeClr>
                </a:solidFill>
              </a:rPr>
              <a:t>Data collection monitoring was  essential for data quality</a:t>
            </a:r>
          </a:p>
          <a:p>
            <a:pPr marL="285750" indent="-285750">
              <a:spcAft>
                <a:spcPts val="1200"/>
              </a:spcAft>
            </a:pPr>
            <a:r>
              <a:rPr lang="en-US" sz="1200" dirty="0">
                <a:solidFill>
                  <a:schemeClr val="accent6">
                    <a:lumMod val="10000"/>
                  </a:schemeClr>
                </a:solidFill>
              </a:rPr>
              <a:t>Enumerators normally collect data unsupervised. Sometimes they:</a:t>
            </a:r>
          </a:p>
          <a:p>
            <a:pPr marL="742950" lvl="1" indent="-285750">
              <a:spcAft>
                <a:spcPts val="1200"/>
              </a:spcAft>
            </a:pPr>
            <a:r>
              <a:rPr lang="en-US" sz="1200" dirty="0">
                <a:solidFill>
                  <a:schemeClr val="accent6">
                    <a:lumMod val="10000"/>
                  </a:schemeClr>
                </a:solidFill>
              </a:rPr>
              <a:t> Lack knowledge or skills</a:t>
            </a:r>
          </a:p>
          <a:p>
            <a:pPr marL="742950" lvl="1" indent="-285750">
              <a:spcAft>
                <a:spcPts val="1200"/>
              </a:spcAft>
            </a:pPr>
            <a:r>
              <a:rPr lang="en-US" sz="1200" dirty="0">
                <a:solidFill>
                  <a:schemeClr val="accent6">
                    <a:lumMod val="10000"/>
                  </a:schemeClr>
                </a:solidFill>
              </a:rPr>
              <a:t>Focus on speed, not quality</a:t>
            </a:r>
          </a:p>
          <a:p>
            <a:pPr marL="742950" lvl="1" indent="-285750">
              <a:spcAft>
                <a:spcPts val="1200"/>
              </a:spcAft>
            </a:pPr>
            <a:r>
              <a:rPr lang="en-US" sz="1200" dirty="0">
                <a:solidFill>
                  <a:schemeClr val="accent6">
                    <a:lumMod val="10000"/>
                  </a:schemeClr>
                </a:solidFill>
              </a:rPr>
              <a:t>Are not motivated</a:t>
            </a:r>
          </a:p>
          <a:p>
            <a:pPr marL="742950" lvl="1" indent="-285750">
              <a:spcAft>
                <a:spcPts val="1200"/>
              </a:spcAft>
            </a:pPr>
            <a:r>
              <a:rPr lang="en-US" sz="1200" dirty="0">
                <a:solidFill>
                  <a:schemeClr val="accent6">
                    <a:lumMod val="10000"/>
                  </a:schemeClr>
                </a:solidFill>
              </a:rPr>
              <a:t>Act unscrupulously </a:t>
            </a:r>
          </a:p>
          <a:p>
            <a:pPr marL="285750" indent="-285750">
              <a:spcAft>
                <a:spcPts val="1200"/>
              </a:spcAft>
            </a:pPr>
            <a:r>
              <a:rPr lang="en-US" sz="1200" dirty="0">
                <a:solidFill>
                  <a:schemeClr val="accent6">
                    <a:lumMod val="10000"/>
                  </a:schemeClr>
                </a:solidFill>
              </a:rPr>
              <a:t>This can lead to poor quality data being collected </a:t>
            </a:r>
          </a:p>
          <a:p>
            <a:pPr marL="285750" indent="-285750">
              <a:spcAft>
                <a:spcPts val="1200"/>
              </a:spcAft>
            </a:pPr>
            <a:r>
              <a:rPr lang="en-US" sz="1200" dirty="0">
                <a:solidFill>
                  <a:schemeClr val="accent6">
                    <a:lumMod val="10000"/>
                  </a:schemeClr>
                </a:solidFill>
              </a:rPr>
              <a:t>By regularly checking the data collected by enumerators, issues can be  identified, and enumerators can be:</a:t>
            </a:r>
          </a:p>
          <a:p>
            <a:pPr marL="742950" lvl="1" indent="-285750">
              <a:spcAft>
                <a:spcPts val="1200"/>
              </a:spcAft>
            </a:pPr>
            <a:r>
              <a:rPr lang="en-US" sz="1200" dirty="0">
                <a:solidFill>
                  <a:schemeClr val="accent6">
                    <a:lumMod val="10000"/>
                  </a:schemeClr>
                </a:solidFill>
              </a:rPr>
              <a:t>Provided feedback and coaching</a:t>
            </a:r>
          </a:p>
          <a:p>
            <a:pPr marL="742950" lvl="1" indent="-285750">
              <a:spcAft>
                <a:spcPts val="1200"/>
              </a:spcAft>
            </a:pPr>
            <a:r>
              <a:rPr lang="en-US" sz="1200" dirty="0">
                <a:solidFill>
                  <a:schemeClr val="accent6">
                    <a:lumMod val="10000"/>
                  </a:schemeClr>
                </a:solidFill>
              </a:rPr>
              <a:t>Re-trained</a:t>
            </a:r>
          </a:p>
          <a:p>
            <a:pPr marL="742950" lvl="1" indent="-285750">
              <a:spcAft>
                <a:spcPts val="1200"/>
              </a:spcAft>
            </a:pPr>
            <a:r>
              <a:rPr lang="en-US" sz="1200" dirty="0">
                <a:solidFill>
                  <a:schemeClr val="accent6">
                    <a:lumMod val="10000"/>
                  </a:schemeClr>
                </a:solidFill>
              </a:rPr>
              <a:t>Disciplined or fired</a:t>
            </a:r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287" y="4354012"/>
            <a:ext cx="753475" cy="75347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/>
          <p:nvPr/>
        </p:nvSpPr>
        <p:spPr>
          <a:xfrm rot="-5400000">
            <a:off x="7421825" y="3424151"/>
            <a:ext cx="1729200" cy="1715400"/>
          </a:xfrm>
          <a:prstGeom prst="rtTriangle">
            <a:avLst/>
          </a:prstGeom>
          <a:solidFill>
            <a:srgbClr val="739E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86B334"/>
              </a:highlight>
            </a:endParaRPr>
          </a:p>
        </p:txBody>
      </p:sp>
      <p:sp>
        <p:nvSpPr>
          <p:cNvPr id="83" name="Google Shape;83;p15"/>
          <p:cNvSpPr/>
          <p:nvPr/>
        </p:nvSpPr>
        <p:spPr>
          <a:xfrm>
            <a:off x="6961775" y="2978550"/>
            <a:ext cx="2182204" cy="2179150"/>
          </a:xfrm>
          <a:custGeom>
            <a:avLst/>
            <a:gdLst/>
            <a:ahLst/>
            <a:cxnLst/>
            <a:rect l="l" t="t" r="r" b="b"/>
            <a:pathLst>
              <a:path w="88861" h="89145" extrusionOk="0">
                <a:moveTo>
                  <a:pt x="0" y="89145"/>
                </a:moveTo>
                <a:lnTo>
                  <a:pt x="88861" y="0"/>
                </a:lnTo>
                <a:close/>
              </a:path>
            </a:pathLst>
          </a:custGeom>
          <a:solidFill>
            <a:srgbClr val="86B334"/>
          </a:solidFill>
          <a:ln w="28575" cap="flat" cmpd="sng">
            <a:solidFill>
              <a:srgbClr val="86B33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2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xmlns="" id="{0C64B9BC-D626-42BE-890F-30BF0C2FBD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3375" y="4500563"/>
            <a:ext cx="1073150" cy="460375"/>
          </a:xfrm>
          <a:prstGeom prst="rect">
            <a:avLst/>
          </a:prstGeom>
        </p:spPr>
      </p:pic>
      <p:pic>
        <p:nvPicPr>
          <p:cNvPr id="3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xmlns="" id="{48FB77D3-63F8-4C15-92FA-9D59DC69A7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6138" y="4500563"/>
            <a:ext cx="1076325" cy="460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10177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739E4F"/>
                </a:solidFill>
              </a:rPr>
              <a:t>INNOVATIONS </a:t>
            </a:r>
            <a:br>
              <a:rPr lang="en-US" sz="3200" dirty="0">
                <a:solidFill>
                  <a:srgbClr val="739E4F"/>
                </a:solidFill>
              </a:rPr>
            </a:br>
            <a:r>
              <a:rPr lang="en-US" sz="3200" dirty="0">
                <a:solidFill>
                  <a:srgbClr val="739E4F"/>
                </a:solidFill>
              </a:rPr>
              <a:t>The use of digital tools</a:t>
            </a:r>
            <a:br>
              <a:rPr lang="en-US" sz="3200" dirty="0">
                <a:solidFill>
                  <a:srgbClr val="739E4F"/>
                </a:solidFill>
              </a:rPr>
            </a:br>
            <a:endParaRPr sz="3200" dirty="0">
              <a:solidFill>
                <a:srgbClr val="739E4F"/>
              </a:solidFill>
            </a:endParaRPr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200" b="1" i="1" dirty="0">
                <a:solidFill>
                  <a:schemeClr val="lt1"/>
                </a:solidFill>
              </a:rPr>
              <a:t>Online Registration Monitoring App</a:t>
            </a:r>
          </a:p>
          <a:p>
            <a:pPr marL="285750" indent="-285750">
              <a:spcAft>
                <a:spcPts val="1200"/>
              </a:spcAft>
            </a:pPr>
            <a:endParaRPr lang="en-US" sz="1200" dirty="0">
              <a:solidFill>
                <a:schemeClr val="lt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FD2B8F49-CD43-42E3-891F-6B423E09DDB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737862" y="1463366"/>
            <a:ext cx="4329298" cy="2840436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An online APP was developed to monitor HH reg</a:t>
            </a:r>
          </a:p>
          <a:p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The APP was able to access data from the social registry/UBR portal  and provide daily analysis</a:t>
            </a:r>
          </a:p>
          <a:p>
            <a:pPr marL="139700" indent="0">
              <a:buNone/>
            </a:pPr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Households were flagged based on any of these (outlier </a:t>
            </a:r>
            <a:r>
              <a:rPr lang="en-US" dirty="0" err="1">
                <a:solidFill>
                  <a:schemeClr val="accent6">
                    <a:lumMod val="10000"/>
                  </a:schemeClr>
                </a:solidFill>
              </a:rPr>
              <a:t>xcteristics</a:t>
            </a:r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:</a:t>
            </a:r>
          </a:p>
          <a:p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Outside hotspot</a:t>
            </a:r>
          </a:p>
          <a:p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Low GPS accuracy</a:t>
            </a:r>
          </a:p>
          <a:p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Wrong or odd phone numbers (</a:t>
            </a:r>
          </a:p>
          <a:p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HH size &gt;20 members</a:t>
            </a:r>
          </a:p>
          <a:p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Survey time under 3 minutes</a:t>
            </a:r>
          </a:p>
          <a:p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Have the same phone number as other households</a:t>
            </a:r>
          </a:p>
          <a:p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Potential duplicate using survey responses and GPS location</a:t>
            </a:r>
          </a:p>
          <a:p>
            <a:pPr marL="139700" indent="0">
              <a:buNone/>
            </a:pPr>
            <a:r>
              <a:rPr lang="en-US" b="1" i="1" dirty="0">
                <a:solidFill>
                  <a:schemeClr val="accent6">
                    <a:lumMod val="10000"/>
                  </a:schemeClr>
                </a:solidFill>
                <a:highlight>
                  <a:srgbClr val="FFFF00"/>
                </a:highlight>
              </a:rPr>
              <a:t>http://covid19.mnssp.org</a:t>
            </a:r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287" y="4390025"/>
            <a:ext cx="753475" cy="75347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/>
          <p:nvPr/>
        </p:nvSpPr>
        <p:spPr>
          <a:xfrm rot="-5400000">
            <a:off x="7421825" y="3424151"/>
            <a:ext cx="1729200" cy="1715400"/>
          </a:xfrm>
          <a:prstGeom prst="rtTriangle">
            <a:avLst/>
          </a:prstGeom>
          <a:solidFill>
            <a:srgbClr val="739E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86B334"/>
              </a:highlight>
            </a:endParaRPr>
          </a:p>
        </p:txBody>
      </p:sp>
      <p:sp>
        <p:nvSpPr>
          <p:cNvPr id="83" name="Google Shape;83;p15"/>
          <p:cNvSpPr/>
          <p:nvPr/>
        </p:nvSpPr>
        <p:spPr>
          <a:xfrm>
            <a:off x="6961775" y="2978550"/>
            <a:ext cx="2182204" cy="2179150"/>
          </a:xfrm>
          <a:custGeom>
            <a:avLst/>
            <a:gdLst/>
            <a:ahLst/>
            <a:cxnLst/>
            <a:rect l="l" t="t" r="r" b="b"/>
            <a:pathLst>
              <a:path w="88861" h="89145" extrusionOk="0">
                <a:moveTo>
                  <a:pt x="0" y="89145"/>
                </a:moveTo>
                <a:lnTo>
                  <a:pt x="88861" y="0"/>
                </a:lnTo>
                <a:close/>
              </a:path>
            </a:pathLst>
          </a:custGeom>
          <a:solidFill>
            <a:srgbClr val="86B334"/>
          </a:solidFill>
          <a:ln w="28575" cap="flat" cmpd="sng">
            <a:solidFill>
              <a:srgbClr val="86B33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2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xmlns="" id="{0C64B9BC-D626-42BE-890F-30BF0C2FBD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3375" y="4500563"/>
            <a:ext cx="1073150" cy="460375"/>
          </a:xfrm>
          <a:prstGeom prst="rect">
            <a:avLst/>
          </a:prstGeom>
        </p:spPr>
      </p:pic>
      <p:pic>
        <p:nvPicPr>
          <p:cNvPr id="3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xmlns="" id="{48FB77D3-63F8-4C15-92FA-9D59DC69A7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6138" y="4500563"/>
            <a:ext cx="1076325" cy="460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C49BC49-056F-44CB-9CB5-1DE51A46DF6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202" t="20019" r="25714" b="14099"/>
          <a:stretch/>
        </p:blipFill>
        <p:spPr>
          <a:xfrm>
            <a:off x="140287" y="1463366"/>
            <a:ext cx="4570026" cy="291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5582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311700" y="168574"/>
            <a:ext cx="8520600" cy="1176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739E4F"/>
                </a:solidFill>
              </a:rPr>
              <a:t>INNOVATIONS </a:t>
            </a:r>
            <a:br>
              <a:rPr lang="en-US" sz="3200" dirty="0">
                <a:solidFill>
                  <a:srgbClr val="739E4F"/>
                </a:solidFill>
              </a:rPr>
            </a:br>
            <a:r>
              <a:rPr lang="en-US" sz="3200" dirty="0">
                <a:solidFill>
                  <a:srgbClr val="739E4F"/>
                </a:solidFill>
              </a:rPr>
              <a:t>The use of digital tools</a:t>
            </a:r>
            <a:br>
              <a:rPr lang="en-US" sz="3200" dirty="0">
                <a:solidFill>
                  <a:srgbClr val="739E4F"/>
                </a:solidFill>
              </a:rPr>
            </a:br>
            <a:endParaRPr sz="3200" dirty="0">
              <a:solidFill>
                <a:srgbClr val="739E4F"/>
              </a:solidFill>
            </a:endParaRPr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152400" y="1114185"/>
            <a:ext cx="8679900" cy="48255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200" b="1" i="1" dirty="0">
                <a:solidFill>
                  <a:schemeClr val="lt1"/>
                </a:solidFill>
              </a:rPr>
              <a:t>Online Registration Monitoring App</a:t>
            </a:r>
          </a:p>
          <a:p>
            <a:pPr marL="285750" indent="-285750">
              <a:spcAft>
                <a:spcPts val="1200"/>
              </a:spcAft>
            </a:pPr>
            <a:endParaRPr lang="en-US" sz="1200" dirty="0">
              <a:solidFill>
                <a:schemeClr val="lt1"/>
              </a:solidFill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287" y="4489314"/>
            <a:ext cx="753475" cy="654186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/>
          <p:nvPr/>
        </p:nvSpPr>
        <p:spPr>
          <a:xfrm rot="-5400000">
            <a:off x="7421825" y="3424151"/>
            <a:ext cx="1729200" cy="1715400"/>
          </a:xfrm>
          <a:prstGeom prst="rtTriangle">
            <a:avLst/>
          </a:prstGeom>
          <a:solidFill>
            <a:srgbClr val="739E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86B334"/>
              </a:highlight>
            </a:endParaRPr>
          </a:p>
        </p:txBody>
      </p:sp>
      <p:sp>
        <p:nvSpPr>
          <p:cNvPr id="83" name="Google Shape;83;p15"/>
          <p:cNvSpPr/>
          <p:nvPr/>
        </p:nvSpPr>
        <p:spPr>
          <a:xfrm>
            <a:off x="6961775" y="2978550"/>
            <a:ext cx="2182204" cy="2179150"/>
          </a:xfrm>
          <a:custGeom>
            <a:avLst/>
            <a:gdLst/>
            <a:ahLst/>
            <a:cxnLst/>
            <a:rect l="l" t="t" r="r" b="b"/>
            <a:pathLst>
              <a:path w="88861" h="89145" extrusionOk="0">
                <a:moveTo>
                  <a:pt x="0" y="89145"/>
                </a:moveTo>
                <a:lnTo>
                  <a:pt x="88861" y="0"/>
                </a:lnTo>
                <a:close/>
              </a:path>
            </a:pathLst>
          </a:custGeom>
          <a:solidFill>
            <a:srgbClr val="86B334"/>
          </a:solidFill>
          <a:ln w="28575" cap="flat" cmpd="sng">
            <a:solidFill>
              <a:srgbClr val="86B33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2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xmlns="" id="{0C64B9BC-D626-42BE-890F-30BF0C2FBD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3375" y="4500563"/>
            <a:ext cx="1073150" cy="460375"/>
          </a:xfrm>
          <a:prstGeom prst="rect">
            <a:avLst/>
          </a:prstGeom>
        </p:spPr>
      </p:pic>
      <p:pic>
        <p:nvPicPr>
          <p:cNvPr id="3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xmlns="" id="{48FB77D3-63F8-4C15-92FA-9D59DC69A7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6138" y="4508247"/>
            <a:ext cx="1076325" cy="460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24AC117-C315-4C40-819B-9E55E4360BE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798" t="43793" r="22217" b="20345"/>
          <a:stretch/>
        </p:blipFill>
        <p:spPr>
          <a:xfrm>
            <a:off x="184582" y="1467649"/>
            <a:ext cx="8615536" cy="310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2273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311700" y="166719"/>
            <a:ext cx="8686304" cy="5918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739E4F"/>
                </a:solidFill>
              </a:rPr>
              <a:t>The use of digital tools</a:t>
            </a:r>
            <a:endParaRPr sz="3200" dirty="0">
              <a:solidFill>
                <a:srgbClr val="739E4F"/>
              </a:solidFill>
            </a:endParaRPr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311700" y="799139"/>
            <a:ext cx="3999900" cy="37697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100" b="1" i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CUCI MIS </a:t>
            </a:r>
          </a:p>
        </p:txBody>
      </p:sp>
      <p:sp>
        <p:nvSpPr>
          <p:cNvPr id="93" name="Google Shape;93;p16"/>
          <p:cNvSpPr txBox="1">
            <a:spLocks noGrp="1"/>
          </p:cNvSpPr>
          <p:nvPr>
            <p:ph type="body" idx="2"/>
          </p:nvPr>
        </p:nvSpPr>
        <p:spPr>
          <a:xfrm>
            <a:off x="6149290" y="1142234"/>
            <a:ext cx="2848714" cy="34266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285750" indent="-285750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HH data is transferred from the UBR </a:t>
            </a:r>
          </a:p>
          <a:p>
            <a:pPr marL="285750" indent="-285750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To the CUCI-MIS through an API</a:t>
            </a:r>
          </a:p>
          <a:p>
            <a:pPr marL="285750" indent="-285750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Eligibility criteria verification to all HHs</a:t>
            </a:r>
          </a:p>
          <a:p>
            <a:pPr marL="285750" indent="-285750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HHs that meet the criteria receive the status “eligible” -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Accepted</a:t>
            </a:r>
          </a:p>
          <a:p>
            <a:pPr marL="285750" indent="-285750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While HHs that do not meet the criteria receive the status “ineligible - 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Rejected</a:t>
            </a:r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221451"/>
            <a:ext cx="753475" cy="7534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/>
          <p:nvPr/>
        </p:nvSpPr>
        <p:spPr>
          <a:xfrm rot="-5400000">
            <a:off x="7421825" y="3424151"/>
            <a:ext cx="1729200" cy="1715400"/>
          </a:xfrm>
          <a:prstGeom prst="rtTriangle">
            <a:avLst/>
          </a:prstGeom>
          <a:solidFill>
            <a:srgbClr val="739E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86B334"/>
              </a:highlight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6961775" y="2978550"/>
            <a:ext cx="2182204" cy="2179150"/>
          </a:xfrm>
          <a:custGeom>
            <a:avLst/>
            <a:gdLst/>
            <a:ahLst/>
            <a:cxnLst/>
            <a:rect l="l" t="t" r="r" b="b"/>
            <a:pathLst>
              <a:path w="88861" h="89145" extrusionOk="0">
                <a:moveTo>
                  <a:pt x="0" y="89145"/>
                </a:moveTo>
                <a:lnTo>
                  <a:pt x="88861" y="0"/>
                </a:lnTo>
                <a:close/>
              </a:path>
            </a:pathLst>
          </a:custGeom>
          <a:solidFill>
            <a:srgbClr val="86B334"/>
          </a:solidFill>
          <a:ln w="28575" cap="flat" cmpd="sng">
            <a:solidFill>
              <a:srgbClr val="86B33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2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xmlns="" id="{1C63C3CF-7095-4B1B-91D5-6728F67B1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3375" y="4500563"/>
            <a:ext cx="1073150" cy="460375"/>
          </a:xfrm>
          <a:prstGeom prst="rect">
            <a:avLst/>
          </a:prstGeom>
        </p:spPr>
      </p:pic>
      <p:pic>
        <p:nvPicPr>
          <p:cNvPr id="3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xmlns="" id="{97873A39-A236-4010-B23E-3160CF0894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6138" y="4500563"/>
            <a:ext cx="1076325" cy="4603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7D8F5C0-EB61-4D74-BFD0-F2E8B20D32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888" y="1142234"/>
            <a:ext cx="5741213" cy="34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2215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739E4F"/>
                </a:solidFill>
              </a:rPr>
              <a:t>The use of digital tools</a:t>
            </a:r>
            <a:endParaRPr sz="4000" dirty="0">
              <a:solidFill>
                <a:srgbClr val="739E4F"/>
              </a:solidFill>
            </a:endParaRPr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330750" y="1165251"/>
            <a:ext cx="4410560" cy="37805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en-US" b="1" i="1" dirty="0">
                <a:solidFill>
                  <a:srgbClr val="739E4F"/>
                </a:solidFill>
              </a:rPr>
              <a:t>CALL CENTER –</a:t>
            </a:r>
            <a:r>
              <a:rPr lang="en-US" dirty="0">
                <a:solidFill>
                  <a:schemeClr val="bg1"/>
                </a:solidFill>
              </a:rPr>
              <a:t>A national call center was set up to facilitate a remedial action for complainants </a:t>
            </a:r>
          </a:p>
          <a:p>
            <a:pPr marL="285750" indent="-285750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Capacities for 8 officers were built on the functions of the Call Centre </a:t>
            </a:r>
          </a:p>
          <a:p>
            <a:pPr marL="285750" indent="-285750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Long term this will act as a Single Window Case Management System which will be extended to all social issues such as Human Trafficking, Domestic Violence, Rape Cases, Child </a:t>
            </a:r>
            <a:r>
              <a:rPr lang="en-US" dirty="0" err="1">
                <a:solidFill>
                  <a:schemeClr val="tx1"/>
                </a:solidFill>
              </a:rPr>
              <a:t>Labour</a:t>
            </a:r>
            <a:r>
              <a:rPr lang="en-US" dirty="0">
                <a:solidFill>
                  <a:schemeClr val="tx1"/>
                </a:solidFill>
              </a:rPr>
              <a:t>, Child and Early marriages</a:t>
            </a:r>
          </a:p>
          <a:p>
            <a:pPr marL="285750" indent="-285750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Offers one toll free line 350 </a:t>
            </a:r>
          </a:p>
          <a:p>
            <a:pPr marL="285750" indent="-285750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So far received 187 cases out of which 105 related to child abuse</a:t>
            </a:r>
          </a:p>
          <a:p>
            <a:pPr marL="285750" indent="-285750"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  <a:p>
            <a:pPr marL="0" lvl="0" indent="0">
              <a:spcAft>
                <a:spcPts val="1200"/>
              </a:spcAft>
              <a:buNone/>
            </a:pPr>
            <a:endParaRPr lang="en-US" dirty="0">
              <a:solidFill>
                <a:srgbClr val="739E4F"/>
              </a:solidFill>
            </a:endParaRPr>
          </a:p>
          <a:p>
            <a:pPr marL="0" lvl="0" indent="0">
              <a:spcAft>
                <a:spcPts val="1200"/>
              </a:spcAft>
              <a:buNone/>
            </a:pPr>
            <a:endParaRPr lang="en-US" dirty="0">
              <a:solidFill>
                <a:srgbClr val="739E4F"/>
              </a:solidFill>
            </a:endParaRPr>
          </a:p>
          <a:p>
            <a:pPr marL="0" lvl="0" indent="0">
              <a:spcAft>
                <a:spcPts val="1200"/>
              </a:spcAft>
              <a:buNone/>
            </a:pPr>
            <a:endParaRPr lang="en-US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6"/>
          <p:cNvSpPr txBox="1">
            <a:spLocks noGrp="1"/>
          </p:cNvSpPr>
          <p:nvPr>
            <p:ph type="body" idx="2"/>
          </p:nvPr>
        </p:nvSpPr>
        <p:spPr>
          <a:xfrm>
            <a:off x="4832400" y="1017725"/>
            <a:ext cx="3999900" cy="3551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Call center – officers manning the call center</a:t>
            </a:r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221451"/>
            <a:ext cx="753475" cy="7534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/>
          <p:nvPr/>
        </p:nvSpPr>
        <p:spPr>
          <a:xfrm rot="-5400000">
            <a:off x="7421825" y="3424151"/>
            <a:ext cx="1729200" cy="1715400"/>
          </a:xfrm>
          <a:prstGeom prst="rtTriangle">
            <a:avLst/>
          </a:prstGeom>
          <a:solidFill>
            <a:srgbClr val="739E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86B334"/>
              </a:highlight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6961775" y="2978550"/>
            <a:ext cx="2182204" cy="2179150"/>
          </a:xfrm>
          <a:custGeom>
            <a:avLst/>
            <a:gdLst/>
            <a:ahLst/>
            <a:cxnLst/>
            <a:rect l="l" t="t" r="r" b="b"/>
            <a:pathLst>
              <a:path w="88861" h="89145" extrusionOk="0">
                <a:moveTo>
                  <a:pt x="0" y="89145"/>
                </a:moveTo>
                <a:lnTo>
                  <a:pt x="88861" y="0"/>
                </a:lnTo>
                <a:close/>
              </a:path>
            </a:pathLst>
          </a:custGeom>
          <a:solidFill>
            <a:srgbClr val="86B334"/>
          </a:solidFill>
          <a:ln w="28575" cap="flat" cmpd="sng">
            <a:solidFill>
              <a:srgbClr val="86B33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2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xmlns="" id="{1C63C3CF-7095-4B1B-91D5-6728F67B1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6396" y="4698475"/>
            <a:ext cx="1073150" cy="460375"/>
          </a:xfrm>
          <a:prstGeom prst="rect">
            <a:avLst/>
          </a:prstGeom>
        </p:spPr>
      </p:pic>
      <p:pic>
        <p:nvPicPr>
          <p:cNvPr id="3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xmlns="" id="{97873A39-A236-4010-B23E-3160CF0894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6138" y="4500563"/>
            <a:ext cx="1076325" cy="460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9D2BADD-5B27-4C55-9B6D-59429AEAB32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117" t="17479" r="23867" b="15019"/>
          <a:stretch/>
        </p:blipFill>
        <p:spPr>
          <a:xfrm>
            <a:off x="5033939" y="1456426"/>
            <a:ext cx="3999900" cy="350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499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739E4F"/>
                </a:solidFill>
              </a:rPr>
              <a:t>The use of digital tools</a:t>
            </a:r>
            <a:endParaRPr sz="4000" dirty="0">
              <a:solidFill>
                <a:srgbClr val="739E4F"/>
              </a:solidFill>
            </a:endParaRPr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311700" y="1411090"/>
            <a:ext cx="4410560" cy="29841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en-US" b="1" i="1" dirty="0">
                <a:solidFill>
                  <a:srgbClr val="739E4F"/>
                </a:solidFill>
              </a:rPr>
              <a:t>PAYMENT thru MNO</a:t>
            </a:r>
          </a:p>
          <a:p>
            <a:pPr marL="285750" indent="-285750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Payment was done through Mobile Network Operators (MNO)</a:t>
            </a:r>
          </a:p>
          <a:p>
            <a:pPr marL="285750" indent="-285750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Was the first time (Social) Cash Transfers to use this avenue</a:t>
            </a:r>
          </a:p>
          <a:p>
            <a:pPr marL="285750" indent="-285750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The uptake of e-payments is in line with GoM Payment Road Map to develop payment solutions that promote financial inclusion, accountability, efficiency, and transparency of payment systems in addition to improving cost efficiency. </a:t>
            </a:r>
          </a:p>
          <a:p>
            <a:pPr marL="0" lvl="0" indent="0">
              <a:spcAft>
                <a:spcPts val="12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lvl="0" indent="0">
              <a:spcAft>
                <a:spcPts val="1200"/>
              </a:spcAft>
              <a:buNone/>
            </a:pPr>
            <a:endParaRPr lang="en-US" dirty="0">
              <a:solidFill>
                <a:srgbClr val="739E4F"/>
              </a:solidFill>
            </a:endParaRPr>
          </a:p>
          <a:p>
            <a:pPr marL="0" lvl="0" indent="0">
              <a:spcAft>
                <a:spcPts val="1200"/>
              </a:spcAft>
              <a:buNone/>
            </a:pPr>
            <a:endParaRPr lang="en-US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6"/>
          <p:cNvSpPr txBox="1">
            <a:spLocks noGrp="1"/>
          </p:cNvSpPr>
          <p:nvPr>
            <p:ph type="body" idx="2"/>
          </p:nvPr>
        </p:nvSpPr>
        <p:spPr>
          <a:xfrm>
            <a:off x="4572000" y="1017725"/>
            <a:ext cx="4260300" cy="3551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     Beneficiaries cashing out</a:t>
            </a:r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221451"/>
            <a:ext cx="753475" cy="7534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/>
          <p:nvPr/>
        </p:nvSpPr>
        <p:spPr>
          <a:xfrm rot="-5400000">
            <a:off x="7421825" y="3424151"/>
            <a:ext cx="1729200" cy="1715400"/>
          </a:xfrm>
          <a:prstGeom prst="rtTriangle">
            <a:avLst/>
          </a:prstGeom>
          <a:solidFill>
            <a:srgbClr val="739E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86B334"/>
              </a:highlight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6961775" y="2978550"/>
            <a:ext cx="2182204" cy="2179150"/>
          </a:xfrm>
          <a:custGeom>
            <a:avLst/>
            <a:gdLst/>
            <a:ahLst/>
            <a:cxnLst/>
            <a:rect l="l" t="t" r="r" b="b"/>
            <a:pathLst>
              <a:path w="88861" h="89145" extrusionOk="0">
                <a:moveTo>
                  <a:pt x="0" y="89145"/>
                </a:moveTo>
                <a:lnTo>
                  <a:pt x="88861" y="0"/>
                </a:lnTo>
                <a:close/>
              </a:path>
            </a:pathLst>
          </a:custGeom>
          <a:solidFill>
            <a:srgbClr val="86B334"/>
          </a:solidFill>
          <a:ln w="28575" cap="flat" cmpd="sng">
            <a:solidFill>
              <a:srgbClr val="86B33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2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xmlns="" id="{1C63C3CF-7095-4B1B-91D5-6728F67B1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3375" y="4500563"/>
            <a:ext cx="1073150" cy="460375"/>
          </a:xfrm>
          <a:prstGeom prst="rect">
            <a:avLst/>
          </a:prstGeom>
        </p:spPr>
      </p:pic>
      <p:pic>
        <p:nvPicPr>
          <p:cNvPr id="3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xmlns="" id="{97873A39-A236-4010-B23E-3160CF0894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6138" y="4500563"/>
            <a:ext cx="1076325" cy="4603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FBF497E-556E-4D3E-A6D7-237985BA1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2016" y="1411090"/>
            <a:ext cx="3916095" cy="298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3580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221451"/>
            <a:ext cx="753475" cy="75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0"/>
          <p:cNvSpPr/>
          <p:nvPr/>
        </p:nvSpPr>
        <p:spPr>
          <a:xfrm rot="-5400000">
            <a:off x="7421825" y="3424151"/>
            <a:ext cx="1729200" cy="1715400"/>
          </a:xfrm>
          <a:prstGeom prst="rtTriangle">
            <a:avLst/>
          </a:prstGeom>
          <a:solidFill>
            <a:srgbClr val="739E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86B334"/>
              </a:highlight>
            </a:endParaRPr>
          </a:p>
        </p:txBody>
      </p:sp>
      <p:sp>
        <p:nvSpPr>
          <p:cNvPr id="128" name="Google Shape;128;p20"/>
          <p:cNvSpPr/>
          <p:nvPr/>
        </p:nvSpPr>
        <p:spPr>
          <a:xfrm>
            <a:off x="6961775" y="2978550"/>
            <a:ext cx="2182204" cy="2179150"/>
          </a:xfrm>
          <a:custGeom>
            <a:avLst/>
            <a:gdLst/>
            <a:ahLst/>
            <a:cxnLst/>
            <a:rect l="l" t="t" r="r" b="b"/>
            <a:pathLst>
              <a:path w="88861" h="89145" extrusionOk="0">
                <a:moveTo>
                  <a:pt x="0" y="89145"/>
                </a:moveTo>
                <a:lnTo>
                  <a:pt x="88861" y="0"/>
                </a:lnTo>
                <a:close/>
              </a:path>
            </a:pathLst>
          </a:custGeom>
          <a:solidFill>
            <a:srgbClr val="86B334"/>
          </a:solidFill>
          <a:ln w="28575" cap="flat" cmpd="sng">
            <a:solidFill>
              <a:srgbClr val="86B33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r>
              <a:rPr lang="it" dirty="0">
                <a:solidFill>
                  <a:srgbClr val="739E4F"/>
                </a:solidFill>
              </a:rPr>
              <a:t>Thank </a:t>
            </a:r>
            <a:r>
              <a:rPr lang="it" dirty="0" err="1">
                <a:solidFill>
                  <a:srgbClr val="739E4F"/>
                </a:solidFill>
              </a:rPr>
              <a:t>you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it" dirty="0" err="1">
                <a:solidFill>
                  <a:srgbClr val="739E4F"/>
                </a:solidFill>
              </a:rPr>
              <a:t>Any</a:t>
            </a:r>
            <a:r>
              <a:rPr lang="it" dirty="0">
                <a:solidFill>
                  <a:srgbClr val="739E4F"/>
                </a:solidFill>
              </a:rPr>
              <a:t> </a:t>
            </a:r>
            <a:r>
              <a:rPr lang="it" dirty="0" err="1">
                <a:solidFill>
                  <a:srgbClr val="739E4F"/>
                </a:solidFill>
              </a:rPr>
              <a:t>questions</a:t>
            </a:r>
            <a:r>
              <a:rPr lang="it" dirty="0">
                <a:solidFill>
                  <a:srgbClr val="739E4F"/>
                </a:solidFill>
              </a:rPr>
              <a:t>?</a:t>
            </a:r>
          </a:p>
        </p:txBody>
      </p:sp>
      <p:pic>
        <p:nvPicPr>
          <p:cNvPr id="2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xmlns="" id="{20EA2088-8500-40FA-B5B4-A24D68AFC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3375" y="4500563"/>
            <a:ext cx="1073150" cy="460375"/>
          </a:xfrm>
          <a:prstGeom prst="rect">
            <a:avLst/>
          </a:prstGeom>
        </p:spPr>
      </p:pic>
      <p:pic>
        <p:nvPicPr>
          <p:cNvPr id="3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xmlns="" id="{D939F9C9-E956-4DB3-B000-33192B2564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6138" y="4500563"/>
            <a:ext cx="1076325" cy="4603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2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Tema2</Template>
  <TotalTime>1940</TotalTime>
  <Words>431</Words>
  <Application>Microsoft Office PowerPoint</Application>
  <PresentationFormat>Presentazione su schermo (16:9)</PresentationFormat>
  <Paragraphs>64</Paragraphs>
  <Slides>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5" baseType="lpstr">
      <vt:lpstr>Arial</vt:lpstr>
      <vt:lpstr>Trebuchet MS</vt:lpstr>
      <vt:lpstr>Wingdings 3</vt:lpstr>
      <vt:lpstr>MS PGothic</vt:lpstr>
      <vt:lpstr>Andes ExtraLight</vt:lpstr>
      <vt:lpstr>Wingdings</vt:lpstr>
      <vt:lpstr>Tema2</vt:lpstr>
      <vt:lpstr>COP Face to Face</vt:lpstr>
      <vt:lpstr>INNOVATIONS  The use of digital tools </vt:lpstr>
      <vt:lpstr>INNOVATIONS  The use of digital tools </vt:lpstr>
      <vt:lpstr>INNOVATIONS  The use of digital tools </vt:lpstr>
      <vt:lpstr>The use of digital tools</vt:lpstr>
      <vt:lpstr>The use of digital tools</vt:lpstr>
      <vt:lpstr>The use of digital tools</vt:lpstr>
      <vt:lpstr>Thank you  Any 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 Face to Face</dc:title>
  <dc:creator>Bessie Msusa</dc:creator>
  <cp:lastModifiedBy>Asus3</cp:lastModifiedBy>
  <cp:revision>44</cp:revision>
  <dcterms:modified xsi:type="dcterms:W3CDTF">2021-06-22T07:54:30Z</dcterms:modified>
</cp:coreProperties>
</file>